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5"/>
  </p:notesMasterIdLst>
  <p:handoutMasterIdLst>
    <p:handoutMasterId r:id="rId26"/>
  </p:handoutMasterIdLst>
  <p:sldIdLst>
    <p:sldId id="256" r:id="rId3"/>
    <p:sldId id="371" r:id="rId4"/>
    <p:sldId id="372" r:id="rId5"/>
    <p:sldId id="373" r:id="rId6"/>
    <p:sldId id="374" r:id="rId7"/>
    <p:sldId id="375" r:id="rId8"/>
    <p:sldId id="376" r:id="rId9"/>
    <p:sldId id="377" r:id="rId10"/>
    <p:sldId id="378" r:id="rId11"/>
    <p:sldId id="283" r:id="rId12"/>
    <p:sldId id="342" r:id="rId13"/>
    <p:sldId id="344" r:id="rId14"/>
    <p:sldId id="343" r:id="rId15"/>
    <p:sldId id="361" r:id="rId16"/>
    <p:sldId id="362" r:id="rId17"/>
    <p:sldId id="363" r:id="rId18"/>
    <p:sldId id="365" r:id="rId19"/>
    <p:sldId id="366" r:id="rId20"/>
    <p:sldId id="367" r:id="rId21"/>
    <p:sldId id="368" r:id="rId22"/>
    <p:sldId id="369" r:id="rId23"/>
    <p:sldId id="370" r:id="rId24"/>
  </p:sldIdLst>
  <p:sldSz cx="12188825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321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  <p15:guide id="7" pos="71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160">
          <p15:clr>
            <a:srgbClr val="A4A3A4"/>
          </p15:clr>
        </p15:guide>
        <p15:guide id="4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1" autoAdjust="0"/>
    <p:restoredTop sz="94660"/>
  </p:normalViewPr>
  <p:slideViewPr>
    <p:cSldViewPr showGuides="1">
      <p:cViewPr varScale="1">
        <p:scale>
          <a:sx n="90" d="100"/>
          <a:sy n="90" d="100"/>
        </p:scale>
        <p:origin x="528" y="90"/>
      </p:cViewPr>
      <p:guideLst>
        <p:guide orient="horz" pos="2160"/>
        <p:guide orient="horz" pos="1008"/>
        <p:guide orient="horz" pos="3888"/>
        <p:guide orient="horz" pos="321"/>
        <p:guide pos="3839"/>
        <p:guide pos="1007"/>
        <p:guide pos="717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84" d="100"/>
          <a:sy n="84" d="100"/>
        </p:scale>
        <p:origin x="1002" y="60"/>
      </p:cViewPr>
      <p:guideLst>
        <p:guide orient="horz" pos="2880"/>
        <p:guide pos="2160"/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ki-\Dropbox\html\Lecture\math1\&#25968;&#23398;&#8544;&#12487;&#12540;&#12479;&#12398;&#20998;&#26512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/>
              <a:t>　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練習１!$D$26</c:f>
              <c:strCache>
                <c:ptCount val="1"/>
                <c:pt idx="0">
                  <c:v>度数</c:v>
                </c:pt>
              </c:strCache>
            </c:strRef>
          </c:tx>
          <c:spPr>
            <a:solidFill>
              <a:schemeClr val="accent1"/>
            </a:solidFill>
            <a:ln w="22225">
              <a:solidFill>
                <a:schemeClr val="tx1"/>
              </a:solidFill>
            </a:ln>
            <a:effectLst/>
          </c:spPr>
          <c:invertIfNegative val="0"/>
          <c:cat>
            <c:strRef>
              <c:f>練習１!$C$27:$C$33</c:f>
              <c:strCache>
                <c:ptCount val="7"/>
                <c:pt idx="0">
                  <c:v>10～12</c:v>
                </c:pt>
                <c:pt idx="1">
                  <c:v>12～14</c:v>
                </c:pt>
                <c:pt idx="2">
                  <c:v>14～16</c:v>
                </c:pt>
                <c:pt idx="3">
                  <c:v>16～18</c:v>
                </c:pt>
                <c:pt idx="4">
                  <c:v>18～20</c:v>
                </c:pt>
                <c:pt idx="5">
                  <c:v>20～22</c:v>
                </c:pt>
                <c:pt idx="6">
                  <c:v>22～24</c:v>
                </c:pt>
              </c:strCache>
            </c:strRef>
          </c:cat>
          <c:val>
            <c:numRef>
              <c:f>練習１!$D$27:$D$33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4</c:v>
                </c:pt>
                <c:pt idx="4">
                  <c:v>3</c:v>
                </c:pt>
                <c:pt idx="5">
                  <c:v>10</c:v>
                </c:pt>
                <c:pt idx="6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B4-4F96-82D0-A8DDEF7C66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27"/>
        <c:axId val="342370200"/>
        <c:axId val="342365608"/>
      </c:barChart>
      <c:catAx>
        <c:axId val="34237020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ja-JP"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baseline="0"/>
                  <a:t>℃</a:t>
                </a:r>
              </a:p>
            </c:rich>
          </c:tx>
          <c:layout>
            <c:manualLayout>
              <c:xMode val="edge"/>
              <c:yMode val="edge"/>
              <c:x val="0.96150148259710388"/>
              <c:y val="0.8585044843540994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lang="ja-JP"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42365608"/>
        <c:crosses val="autoZero"/>
        <c:auto val="1"/>
        <c:lblAlgn val="ctr"/>
        <c:lblOffset val="100"/>
        <c:noMultiLvlLbl val="0"/>
      </c:catAx>
      <c:valAx>
        <c:axId val="342365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eaVert" wrap="square" anchor="ctr" anchorCtr="1"/>
              <a:lstStyle/>
              <a:p>
                <a:pPr>
                  <a:defRPr lang="ja-JP"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baseline="0"/>
                  <a:t>度数</a:t>
                </a:r>
              </a:p>
            </c:rich>
          </c:tx>
          <c:layout>
            <c:manualLayout>
              <c:xMode val="edge"/>
              <c:yMode val="edge"/>
              <c:x val="0.12777777777777777"/>
              <c:y val="5.2828083989501326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eaVert" wrap="square" anchor="ctr" anchorCtr="1"/>
            <a:lstStyle/>
            <a:p>
              <a:pPr>
                <a:defRPr lang="ja-JP"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42370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aseline="0"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/>
              <a:t>　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練習１!$D$14</c:f>
              <c:strCache>
                <c:ptCount val="1"/>
                <c:pt idx="0">
                  <c:v>度数</c:v>
                </c:pt>
              </c:strCache>
            </c:strRef>
          </c:tx>
          <c:spPr>
            <a:solidFill>
              <a:schemeClr val="accent1"/>
            </a:solidFill>
            <a:ln w="22225">
              <a:solidFill>
                <a:schemeClr val="tx1"/>
              </a:solidFill>
            </a:ln>
            <a:effectLst/>
          </c:spPr>
          <c:invertIfNegative val="0"/>
          <c:cat>
            <c:strRef>
              <c:f>練習１!$C$15:$C$20</c:f>
              <c:strCache>
                <c:ptCount val="6"/>
                <c:pt idx="0">
                  <c:v>6～8</c:v>
                </c:pt>
                <c:pt idx="1">
                  <c:v>8～10</c:v>
                </c:pt>
                <c:pt idx="2">
                  <c:v>10～12</c:v>
                </c:pt>
                <c:pt idx="3">
                  <c:v>12～14</c:v>
                </c:pt>
                <c:pt idx="4">
                  <c:v>14～16</c:v>
                </c:pt>
                <c:pt idx="5">
                  <c:v>16～18</c:v>
                </c:pt>
              </c:strCache>
            </c:strRef>
          </c:cat>
          <c:val>
            <c:numRef>
              <c:f>練習１!$D$15:$D$20</c:f>
              <c:numCache>
                <c:formatCode>General</c:formatCode>
                <c:ptCount val="6"/>
                <c:pt idx="0">
                  <c:v>7</c:v>
                </c:pt>
                <c:pt idx="1">
                  <c:v>11</c:v>
                </c:pt>
                <c:pt idx="2">
                  <c:v>7</c:v>
                </c:pt>
                <c:pt idx="3">
                  <c:v>4</c:v>
                </c:pt>
                <c:pt idx="4">
                  <c:v>0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93-44CD-A178-79D151FF3F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27"/>
        <c:axId val="342370200"/>
        <c:axId val="342365608"/>
      </c:barChart>
      <c:catAx>
        <c:axId val="34237020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ja-JP"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2000" baseline="0"/>
                  <a:t>℃</a:t>
                </a:r>
              </a:p>
            </c:rich>
          </c:tx>
          <c:layout>
            <c:manualLayout>
              <c:xMode val="edge"/>
              <c:yMode val="edge"/>
              <c:x val="0.95418055276681046"/>
              <c:y val="0.7505467251073560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lang="ja-JP"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t" anchorCtr="0"/>
          <a:lstStyle/>
          <a:p>
            <a:pPr>
              <a:defRPr lang="ja-JP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42365608"/>
        <c:crosses val="autoZero"/>
        <c:auto val="1"/>
        <c:lblAlgn val="ctr"/>
        <c:lblOffset val="100"/>
        <c:noMultiLvlLbl val="0"/>
      </c:catAx>
      <c:valAx>
        <c:axId val="342365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eaVert" wrap="square" anchor="b" anchorCtr="1"/>
              <a:lstStyle/>
              <a:p>
                <a:pPr>
                  <a:defRPr lang="ja-JP"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2000" baseline="0"/>
                  <a:t>度数</a:t>
                </a:r>
              </a:p>
            </c:rich>
          </c:tx>
          <c:layout>
            <c:manualLayout>
              <c:xMode val="edge"/>
              <c:yMode val="edge"/>
              <c:x val="0.12777777777777777"/>
              <c:y val="5.2828083989501326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eaVert" wrap="square" anchor="b" anchorCtr="1"/>
            <a:lstStyle/>
            <a:p>
              <a:pPr>
                <a:defRPr lang="ja-JP"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42370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/>
              <a:t>　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練習３!$C$4</c:f>
              <c:strCache>
                <c:ptCount val="1"/>
                <c:pt idx="0">
                  <c:v>度数</c:v>
                </c:pt>
              </c:strCache>
            </c:strRef>
          </c:tx>
          <c:spPr>
            <a:solidFill>
              <a:schemeClr val="accent1"/>
            </a:solidFill>
            <a:ln w="22225">
              <a:solidFill>
                <a:schemeClr val="tx1"/>
              </a:solidFill>
            </a:ln>
            <a:effectLst/>
          </c:spPr>
          <c:invertIfNegative val="0"/>
          <c:cat>
            <c:strRef>
              <c:f>練習３!$B$5:$B$11</c:f>
              <c:strCache>
                <c:ptCount val="6"/>
                <c:pt idx="0">
                  <c:v>6～9</c:v>
                </c:pt>
                <c:pt idx="1">
                  <c:v>9～12</c:v>
                </c:pt>
                <c:pt idx="2">
                  <c:v>12～15</c:v>
                </c:pt>
                <c:pt idx="3">
                  <c:v>15～18</c:v>
                </c:pt>
                <c:pt idx="4">
                  <c:v>18～21</c:v>
                </c:pt>
                <c:pt idx="5">
                  <c:v>21～24</c:v>
                </c:pt>
              </c:strCache>
            </c:strRef>
          </c:cat>
          <c:val>
            <c:numRef>
              <c:f>練習３!$C$5:$C$11</c:f>
              <c:numCache>
                <c:formatCode>General</c:formatCode>
                <c:ptCount val="7"/>
                <c:pt idx="0">
                  <c:v>5</c:v>
                </c:pt>
                <c:pt idx="1">
                  <c:v>12</c:v>
                </c:pt>
                <c:pt idx="2">
                  <c:v>10</c:v>
                </c:pt>
                <c:pt idx="3">
                  <c:v>7</c:v>
                </c:pt>
                <c:pt idx="4">
                  <c:v>4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6D-4A0C-8572-EBA2A37799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27"/>
        <c:axId val="342370200"/>
        <c:axId val="342365608"/>
      </c:barChart>
      <c:catAx>
        <c:axId val="34237020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ja-JP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m</a:t>
                </a:r>
                <a:endParaRPr lang="ja-JP" altLang="en-US"/>
              </a:p>
            </c:rich>
          </c:tx>
          <c:layout>
            <c:manualLayout>
              <c:xMode val="edge"/>
              <c:yMode val="edge"/>
              <c:x val="0.8755911111111111"/>
              <c:y val="0.8009259259259259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lang="ja-JP"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42365608"/>
        <c:crosses val="autoZero"/>
        <c:auto val="1"/>
        <c:lblAlgn val="ctr"/>
        <c:lblOffset val="100"/>
        <c:noMultiLvlLbl val="0"/>
      </c:catAx>
      <c:valAx>
        <c:axId val="342365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eaVert" wrap="square" anchor="b" anchorCtr="1"/>
              <a:lstStyle/>
              <a:p>
                <a:pPr>
                  <a:defRPr lang="ja-JP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/>
                  <a:t>人</a:t>
                </a:r>
              </a:p>
            </c:rich>
          </c:tx>
          <c:layout>
            <c:manualLayout>
              <c:xMode val="edge"/>
              <c:yMode val="edge"/>
              <c:x val="0.13844437445319335"/>
              <c:y val="0.1269021580635753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eaVert" wrap="square" anchor="b" anchorCtr="1"/>
            <a:lstStyle/>
            <a:p>
              <a:pPr>
                <a:defRPr lang="ja-JP"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42370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692254237546584E-2"/>
          <c:y val="3.2177337234632189E-2"/>
          <c:w val="0.84897620307983213"/>
          <c:h val="0.820731235740709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2"/>
              </a:solidFill>
            </a:ln>
            <a:effectLst/>
          </c:spPr>
          <c:invertIfNegative val="0"/>
          <c:cat>
            <c:numRef>
              <c:f>Sheet1!$A$2:$A$10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cat>
          <c:val>
            <c:numRef>
              <c:f>Sheet1!$B$2:$B$10</c:f>
              <c:numCache>
                <c:formatCode>General</c:formatCode>
                <c:ptCount val="9"/>
                <c:pt idx="0">
                  <c:v>2</c:v>
                </c:pt>
                <c:pt idx="1">
                  <c:v>3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15</c:v>
                </c:pt>
                <c:pt idx="6">
                  <c:v>10</c:v>
                </c:pt>
                <c:pt idx="7">
                  <c:v>3</c:v>
                </c:pt>
                <c:pt idx="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06-4A6D-B1C8-7E8F6BD76A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311277416"/>
        <c:axId val="311278592"/>
      </c:barChart>
      <c:catAx>
        <c:axId val="311277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11278592"/>
        <c:crosses val="autoZero"/>
        <c:auto val="1"/>
        <c:lblAlgn val="ctr"/>
        <c:lblOffset val="100"/>
        <c:tickMarkSkip val="1"/>
        <c:noMultiLvlLbl val="0"/>
      </c:catAx>
      <c:valAx>
        <c:axId val="311278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11277416"/>
        <c:crosses val="autoZero"/>
        <c:crossBetween val="between"/>
      </c:valAx>
      <c:spPr>
        <a:noFill/>
        <a:ln>
          <a:solidFill>
            <a:schemeClr val="tx2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692254237546584E-2"/>
          <c:y val="3.2177337234632189E-2"/>
          <c:w val="0.84897620307983213"/>
          <c:h val="0.820731235740709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2"/>
              </a:solidFill>
            </a:ln>
            <a:effectLst/>
          </c:spPr>
          <c:invertIfNegative val="0"/>
          <c:cat>
            <c:numRef>
              <c:f>Sheet1!$A$2:$A$10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15</c:v>
                </c:pt>
                <c:pt idx="1">
                  <c:v>20</c:v>
                </c:pt>
                <c:pt idx="2">
                  <c:v>12</c:v>
                </c:pt>
                <c:pt idx="3">
                  <c:v>10</c:v>
                </c:pt>
                <c:pt idx="4">
                  <c:v>8</c:v>
                </c:pt>
                <c:pt idx="5">
                  <c:v>6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02-4E70-B6EC-E1314FDAF1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55322784"/>
        <c:axId val="155323176"/>
      </c:barChart>
      <c:catAx>
        <c:axId val="155322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55323176"/>
        <c:crosses val="autoZero"/>
        <c:auto val="1"/>
        <c:lblAlgn val="ctr"/>
        <c:lblOffset val="100"/>
        <c:tickMarkSkip val="1"/>
        <c:noMultiLvlLbl val="0"/>
      </c:catAx>
      <c:valAx>
        <c:axId val="155323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55322784"/>
        <c:crosses val="autoZero"/>
        <c:crossBetween val="between"/>
      </c:valAx>
      <c:spPr>
        <a:noFill/>
        <a:ln>
          <a:solidFill>
            <a:schemeClr val="tx2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692254237546584E-2"/>
          <c:y val="3.2177337234632189E-2"/>
          <c:w val="0.84897620307983213"/>
          <c:h val="0.820731235740709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2"/>
              </a:solidFill>
            </a:ln>
            <a:effectLst/>
          </c:spPr>
          <c:invertIfNegative val="0"/>
          <c:cat>
            <c:numRef>
              <c:f>Sheet1!$A$2:$A$10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cat>
          <c:val>
            <c:numRef>
              <c:f>Sheet1!$B$2:$B$10</c:f>
              <c:numCache>
                <c:formatCode>General</c:formatCode>
                <c:ptCount val="9"/>
                <c:pt idx="0">
                  <c:v>2</c:v>
                </c:pt>
                <c:pt idx="1">
                  <c:v>3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8</c:v>
                </c:pt>
                <c:pt idx="6">
                  <c:v>12</c:v>
                </c:pt>
                <c:pt idx="7">
                  <c:v>20</c:v>
                </c:pt>
                <c:pt idx="8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65-401B-A3CF-81AD7DCB42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55323568"/>
        <c:axId val="155324744"/>
      </c:barChart>
      <c:catAx>
        <c:axId val="155323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55324744"/>
        <c:crosses val="autoZero"/>
        <c:auto val="1"/>
        <c:lblAlgn val="ctr"/>
        <c:lblOffset val="100"/>
        <c:tickMarkSkip val="1"/>
        <c:noMultiLvlLbl val="0"/>
      </c:catAx>
      <c:valAx>
        <c:axId val="155324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55323568"/>
        <c:crosses val="autoZero"/>
        <c:crossBetween val="between"/>
      </c:valAx>
      <c:spPr>
        <a:noFill/>
        <a:ln>
          <a:solidFill>
            <a:schemeClr val="tx2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kumimoji="1" lang="ja-JP" sz="1200"/>
            </a:lvl1pPr>
          </a:lstStyle>
          <a:p>
            <a:fld id="{BDB7646E-8811-423A-9C42-2CBFADA00A96}" type="datetimeFigureOut">
              <a:rPr kumimoji="1" lang="en-US" altLang="ja-JP" smtClean="0"/>
              <a:pPr/>
              <a:t>8/5/2020</a:t>
            </a:fld>
            <a:endParaRPr kumimoji="1" 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kumimoji="1" lang="ja-JP" sz="1200"/>
            </a:lvl1pPr>
          </a:lstStyle>
          <a:p>
            <a:fld id="{04360E59-1627-4404-ACC5-51C744AB0F27}" type="slidenum">
              <a:rPr kumimoji="1" lang="en-US" altLang="ja-JP" smtClean="0"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kumimoji="1" lang="ja-JP" sz="1200">
                <a:solidFill>
                  <a:schemeClr val="tx1"/>
                </a:solidFill>
              </a:defRPr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kumimoji="1" lang="ja-JP"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ja-JP" altLang="en-US"/>
              <a:pPr/>
              <a:t>2020/8/5</a:t>
            </a:fld>
            <a:endParaRPr kumimoji="1" 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kumimoji="1" lang="ja-JP"/>
          </a:p>
        </p:txBody>
      </p:sp>
      <p:sp>
        <p:nvSpPr>
          <p:cNvPr id="5" name="メモ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kumimoji="1" lang="ja-JP" sz="1200">
                <a:solidFill>
                  <a:schemeClr val="tx1"/>
                </a:solidFill>
              </a:defRPr>
            </a:lvl1pPr>
          </a:lstStyle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kumimoji="1" lang="ja-JP"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lang="ja-JP"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lang="ja-JP"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lang="ja-JP"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lang="ja-JP"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lang="ja-JP"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四角形 7"/>
          <p:cNvSpPr/>
          <p:nvPr/>
        </p:nvSpPr>
        <p:spPr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9" name="四角形 8"/>
          <p:cNvSpPr/>
          <p:nvPr/>
        </p:nvSpPr>
        <p:spPr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10" name="四角形 9"/>
          <p:cNvSpPr/>
          <p:nvPr/>
        </p:nvSpPr>
        <p:spPr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11" name="四角形 10"/>
          <p:cNvSpPr/>
          <p:nvPr/>
        </p:nvSpPr>
        <p:spPr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12" name="四角形 11"/>
          <p:cNvSpPr/>
          <p:nvPr/>
        </p:nvSpPr>
        <p:spPr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cxnSp>
        <p:nvCxnSpPr>
          <p:cNvPr id="13" name="直線コネクタ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四角形 13"/>
          <p:cNvSpPr/>
          <p:nvPr/>
        </p:nvSpPr>
        <p:spPr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cxnSp>
        <p:nvCxnSpPr>
          <p:cNvPr id="15" name="直線コネクタ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 kumimoji="1" lang="ja-JP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>
            <a:noAutofit/>
          </a:bodyPr>
          <a:lstStyle>
            <a:lvl1pPr latinLnBrk="0">
              <a:defRPr kumimoji="1" lang="ja-JP" sz="5400"/>
            </a:lvl1pPr>
          </a:lstStyle>
          <a:p>
            <a:r>
              <a:rPr kumimoji="1" lang="ja-JP" altLang="en-US" dirty="0"/>
              <a:t>マスタ タイトルの書式設定</a:t>
            </a:r>
            <a:endParaRPr kumimoji="1" lang="ja-JP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 latinLnBrk="0">
              <a:spcBef>
                <a:spcPts val="0"/>
              </a:spcBef>
              <a:buNone/>
              <a:defRPr kumimoji="1" lang="ja-JP" sz="3200">
                <a:solidFill>
                  <a:schemeClr val="tx1"/>
                </a:solidFill>
              </a:defRPr>
            </a:lvl1pPr>
            <a:lvl2pPr marL="4572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  <a:endParaRPr kumimoji="1" 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latinLnBrk="0">
              <a:defRPr kumimoji="1" lang="ja-JP">
                <a:solidFill>
                  <a:schemeClr val="bg1"/>
                </a:solidFill>
              </a:defRPr>
            </a:lvl1pPr>
          </a:lstStyle>
          <a:p>
            <a:fld id="{C2C6F8EA-316C-41DE-B9A4-EDCC3A85ED9A}" type="datetimeFigureOut">
              <a:rPr lang="ja-JP" altLang="en-US"/>
              <a:pPr/>
              <a:t>2020/8/5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latinLnBrk="0">
              <a:defRPr kumimoji="1" lang="ja-JP">
                <a:solidFill>
                  <a:schemeClr val="bg1"/>
                </a:solidFill>
              </a:defRPr>
            </a:lvl1pPr>
          </a:lstStyle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kumimoji="1" lang="ja-JP"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p:transition spd="med">
    <p:pull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  <a:endParaRPr kumimoji="1"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 latinLnBrk="0">
              <a:defRPr kumimoji="1" lang="ja-JP"/>
            </a:lvl5pPr>
            <a:lvl6pPr latinLnBrk="0">
              <a:defRPr kumimoji="1" lang="ja-JP"/>
            </a:lvl6pPr>
            <a:lvl7pPr latinLnBrk="0">
              <a:defRPr kumimoji="1" lang="ja-JP"/>
            </a:lvl7pPr>
            <a:lvl8pPr latinLnBrk="0">
              <a:defRPr kumimoji="1" lang="ja-JP"/>
            </a:lvl8pPr>
            <a:lvl9pPr latinLnBrk="0">
              <a:defRPr kumimoji="1" lang="ja-JP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ja-JP" altLang="en-US"/>
              <a:pPr/>
              <a:t>2020/8/5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p:transition spd="med">
    <p:pull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 6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sp>
        <p:nvSpPr>
          <p:cNvPr id="8" name="四角形 7"/>
          <p:cNvSpPr/>
          <p:nvPr/>
        </p:nvSpPr>
        <p:spPr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9" name="四角形 8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10" name="四角形 9"/>
          <p:cNvSpPr/>
          <p:nvPr/>
        </p:nvSpPr>
        <p:spPr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/>
          </a:p>
        </p:txBody>
      </p:sp>
      <p:cxnSp>
        <p:nvCxnSpPr>
          <p:cNvPr id="11" name="直線コネクタ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kumimoji="1" lang="ja-JP"/>
          </a:p>
        </p:txBody>
      </p:sp>
      <p:cxnSp>
        <p:nvCxnSpPr>
          <p:cNvPr id="14" name="直線コネクタ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縦書きテキスト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  <a:endParaRPr kumimoji="1"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ja-JP" altLang="en-US"/>
              <a:pPr/>
              <a:t>2020/8/5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p:transition spd="med">
    <p:pull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800" b="1">
                <a:latin typeface="HG丸ｺﾞｼｯｸM-PRO" pitchFamily="50" charset="-128"/>
                <a:ea typeface="HG丸ｺﾞｼｯｸM-PRO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  <a:endParaRPr kumimoji="1" lang="ja-JP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5pPr latinLnBrk="0">
              <a:defRPr kumimoji="1" lang="ja-JP"/>
            </a:lvl5pPr>
            <a:lvl6pPr latinLnBrk="0">
              <a:defRPr kumimoji="1" lang="ja-JP"/>
            </a:lvl6pPr>
            <a:lvl7pPr latinLnBrk="0">
              <a:defRPr kumimoji="1" lang="ja-JP"/>
            </a:lvl7pPr>
            <a:lvl8pPr latinLnBrk="0">
              <a:defRPr kumimoji="1" lang="ja-JP"/>
            </a:lvl8pPr>
            <a:lvl9pPr latinLnBrk="0">
              <a:defRPr kumimoji="1" lang="ja-JP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ja-JP" altLang="en-US"/>
              <a:pPr/>
              <a:t>2020/8/5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p:transition spd="med">
    <p:pull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四角形 18"/>
          <p:cNvSpPr/>
          <p:nvPr/>
        </p:nvSpPr>
        <p:spPr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20" name="四角形 19"/>
          <p:cNvSpPr/>
          <p:nvPr/>
        </p:nvSpPr>
        <p:spPr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24" name="四角形 23"/>
          <p:cNvSpPr/>
          <p:nvPr/>
        </p:nvSpPr>
        <p:spPr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21" name="四角形 20"/>
          <p:cNvSpPr/>
          <p:nvPr/>
        </p:nvSpPr>
        <p:spPr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cxnSp>
        <p:nvCxnSpPr>
          <p:cNvPr id="22" name="直線コネクタ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四角形 15"/>
          <p:cNvSpPr/>
          <p:nvPr/>
        </p:nvSpPr>
        <p:spPr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18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 kumimoji="1" lang="ja-JP"/>
          </a:p>
        </p:txBody>
      </p:sp>
      <p:cxnSp>
        <p:nvCxnSpPr>
          <p:cNvPr id="23" name="直線コネクタ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四角形 25"/>
          <p:cNvSpPr/>
          <p:nvPr/>
        </p:nvSpPr>
        <p:spPr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27" name="四角形 26"/>
          <p:cNvSpPr/>
          <p:nvPr/>
        </p:nvSpPr>
        <p:spPr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28" name="四角形 27"/>
          <p:cNvSpPr/>
          <p:nvPr/>
        </p:nvSpPr>
        <p:spPr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29" name="四角形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sp>
        <p:nvSpPr>
          <p:cNvPr id="30" name="四角形 29"/>
          <p:cNvSpPr/>
          <p:nvPr/>
        </p:nvSpPr>
        <p:spPr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cxnSp>
        <p:nvCxnSpPr>
          <p:cNvPr id="31" name="直線コネクタ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四角形 31"/>
          <p:cNvSpPr/>
          <p:nvPr/>
        </p:nvSpPr>
        <p:spPr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/>
          </a:p>
        </p:txBody>
      </p:sp>
      <p:cxnSp>
        <p:nvCxnSpPr>
          <p:cNvPr id="33" name="直線コネクタ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latinLnBrk="0">
              <a:defRPr kumimoji="1" lang="ja-JP">
                <a:solidFill>
                  <a:schemeClr val="bg1"/>
                </a:solidFill>
              </a:defRPr>
            </a:lvl1pPr>
          </a:lstStyle>
          <a:p>
            <a:fld id="{C2C6F8EA-316C-41DE-B9A4-EDCC3A85ED9A}" type="datetimeFigureOut">
              <a:rPr lang="ja-JP" altLang="en-US"/>
              <a:pPr/>
              <a:t>2020/8/5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latinLnBrk="0">
              <a:defRPr kumimoji="1" lang="ja-JP">
                <a:solidFill>
                  <a:schemeClr val="bg1"/>
                </a:solidFill>
              </a:defRPr>
            </a:lvl1pPr>
          </a:lstStyle>
          <a:p>
            <a:endParaRPr kumimoji="1" lang="ja-JP"/>
          </a:p>
        </p:txBody>
      </p:sp>
      <p:sp>
        <p:nvSpPr>
          <p:cNvPr id="6" name="スライド番号プレースホルダー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kumimoji="1" lang="ja-JP"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anchor="b">
            <a:normAutofit/>
          </a:bodyPr>
          <a:lstStyle>
            <a:lvl1pPr algn="l" latinLnBrk="0">
              <a:defRPr kumimoji="1" lang="ja-JP" sz="5400" b="0" cap="none" baseline="0"/>
            </a:lvl1pPr>
          </a:lstStyle>
          <a:p>
            <a:r>
              <a:rPr kumimoji="1" lang="ja-JP" altLang="en-US"/>
              <a:t>マスタ タイトルの書式設定</a:t>
            </a:r>
            <a:endParaRPr kumimoji="1" lang="ja-JP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anchor="t">
            <a:normAutofit/>
          </a:bodyPr>
          <a:lstStyle>
            <a:lvl1pPr marL="0" indent="0" latinLnBrk="0">
              <a:spcBef>
                <a:spcPts val="0"/>
              </a:spcBef>
              <a:buNone/>
              <a:defRPr kumimoji="1" lang="ja-JP" sz="3200">
                <a:solidFill>
                  <a:schemeClr val="tx1"/>
                </a:solidFill>
              </a:defRPr>
            </a:lvl1pPr>
            <a:lvl2pPr marL="457200" indent="0" latinLnBrk="0">
              <a:buNone/>
              <a:defRPr kumimoji="1" lang="ja-JP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kumimoji="1" lang="ja-JP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p:transition spd="med">
    <p:pull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/>
          <a:lstStyle>
            <a:lvl1pPr latinLnBrk="0">
              <a:defRPr kumimoji="1" lang="ja-JP" sz="2800"/>
            </a:lvl1pPr>
            <a:lvl2pPr latinLnBrk="0">
              <a:defRPr kumimoji="1" lang="ja-JP" sz="2400"/>
            </a:lvl2pPr>
            <a:lvl3pPr latinLnBrk="0">
              <a:defRPr kumimoji="1" lang="ja-JP" sz="2000"/>
            </a:lvl3pPr>
            <a:lvl4pPr latinLnBrk="0">
              <a:defRPr kumimoji="1" lang="ja-JP" sz="1800"/>
            </a:lvl4pPr>
            <a:lvl5pPr latinLnBrk="0">
              <a:defRPr kumimoji="1" lang="ja-JP" sz="1800"/>
            </a:lvl5pPr>
            <a:lvl6pPr latinLnBrk="0">
              <a:defRPr kumimoji="1" lang="ja-JP" sz="1800"/>
            </a:lvl6pPr>
            <a:lvl7pPr latinLnBrk="0">
              <a:defRPr kumimoji="1" lang="ja-JP" sz="1800"/>
            </a:lvl7pPr>
            <a:lvl8pPr latinLnBrk="0">
              <a:defRPr kumimoji="1" lang="ja-JP" sz="1800"/>
            </a:lvl8pPr>
            <a:lvl9pPr latinLnBrk="0">
              <a:defRPr kumimoji="1" lang="ja-JP"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/>
          <a:lstStyle>
            <a:lvl1pPr latinLnBrk="0">
              <a:defRPr kumimoji="1" lang="ja-JP" sz="2800"/>
            </a:lvl1pPr>
            <a:lvl2pPr latinLnBrk="0">
              <a:defRPr kumimoji="1" lang="ja-JP" sz="2400"/>
            </a:lvl2pPr>
            <a:lvl3pPr latinLnBrk="0">
              <a:defRPr kumimoji="1" lang="ja-JP" sz="2000"/>
            </a:lvl3pPr>
            <a:lvl4pPr latinLnBrk="0">
              <a:defRPr kumimoji="1" lang="ja-JP" sz="1800"/>
            </a:lvl4pPr>
            <a:lvl5pPr latinLnBrk="0">
              <a:defRPr kumimoji="1" lang="ja-JP" sz="1800"/>
            </a:lvl5pPr>
            <a:lvl6pPr latinLnBrk="0">
              <a:defRPr kumimoji="1" lang="ja-JP" sz="1800" baseline="0"/>
            </a:lvl6pPr>
            <a:lvl7pPr latinLnBrk="0">
              <a:defRPr kumimoji="1" lang="ja-JP" sz="1800" baseline="0"/>
            </a:lvl7pPr>
            <a:lvl8pPr latinLnBrk="0">
              <a:defRPr kumimoji="1" lang="ja-JP" sz="1800" baseline="0"/>
            </a:lvl8pPr>
            <a:lvl9pPr latinLnBrk="0">
              <a:defRPr kumimoji="1" lang="ja-JP" sz="1800" baseline="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ja-JP" altLang="en-US"/>
              <a:pPr/>
              <a:t>2020/8/5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p:transition spd="med">
    <p:pull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</p:spPr>
        <p:txBody>
          <a:bodyPr/>
          <a:lstStyle>
            <a:lvl1pPr latinLnBrk="0">
              <a:defRPr kumimoji="1" lang="ja-JP"/>
            </a:lvl1pPr>
          </a:lstStyle>
          <a:p>
            <a:r>
              <a:rPr kumimoji="1" lang="ja-JP" altLang="en-US"/>
              <a:t>マスタ タイトルの書式設定</a:t>
            </a:r>
            <a:endParaRPr kumimoji="1" lang="ja-JP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anchor="b">
            <a:noAutofit/>
          </a:bodyPr>
          <a:lstStyle>
            <a:lvl1pPr marL="0" indent="0" latinLnBrk="0">
              <a:spcBef>
                <a:spcPts val="0"/>
              </a:spcBef>
              <a:buNone/>
              <a:defRPr kumimoji="1" lang="ja-JP" sz="2400" b="0" cap="all" baseline="0"/>
            </a:lvl1pPr>
            <a:lvl2pPr marL="457200" indent="0" latinLnBrk="0">
              <a:buNone/>
              <a:defRPr kumimoji="1" lang="ja-JP" sz="2000" b="1"/>
            </a:lvl2pPr>
            <a:lvl3pPr marL="914400" indent="0" latinLnBrk="0">
              <a:buNone/>
              <a:defRPr kumimoji="1" lang="ja-JP" sz="1800" b="1"/>
            </a:lvl3pPr>
            <a:lvl4pPr marL="1371600" indent="0" latinLnBrk="0">
              <a:buNone/>
              <a:defRPr kumimoji="1" lang="ja-JP" sz="1600" b="1"/>
            </a:lvl4pPr>
            <a:lvl5pPr marL="1828800" indent="0" latinLnBrk="0">
              <a:buNone/>
              <a:defRPr kumimoji="1" lang="ja-JP" sz="1600" b="1"/>
            </a:lvl5pPr>
            <a:lvl6pPr marL="2286000" indent="0" latinLnBrk="0">
              <a:buNone/>
              <a:defRPr kumimoji="1" lang="ja-JP" sz="1600" b="1"/>
            </a:lvl6pPr>
            <a:lvl7pPr marL="2743200" indent="0" latinLnBrk="0">
              <a:buNone/>
              <a:defRPr kumimoji="1" lang="ja-JP" sz="1600" b="1"/>
            </a:lvl7pPr>
            <a:lvl8pPr marL="3200400" indent="0" latinLnBrk="0">
              <a:buNone/>
              <a:defRPr kumimoji="1" lang="ja-JP" sz="1600" b="1"/>
            </a:lvl8pPr>
            <a:lvl9pPr marL="3657600" indent="0" latinLnBrk="0">
              <a:buNone/>
              <a:defRPr kumimoji="1" lang="ja-JP"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>
            <a:normAutofit/>
          </a:bodyPr>
          <a:lstStyle>
            <a:lvl1pPr latinLnBrk="0">
              <a:defRPr kumimoji="1" lang="ja-JP" sz="2400"/>
            </a:lvl1pPr>
            <a:lvl2pPr latinLnBrk="0">
              <a:defRPr kumimoji="1" lang="ja-JP" sz="2000"/>
            </a:lvl2pPr>
            <a:lvl3pPr latinLnBrk="0">
              <a:defRPr kumimoji="1" lang="ja-JP" sz="1800"/>
            </a:lvl3pPr>
            <a:lvl4pPr latinLnBrk="0">
              <a:defRPr kumimoji="1" lang="ja-JP" sz="1600"/>
            </a:lvl4pPr>
            <a:lvl5pPr latinLnBrk="0">
              <a:defRPr kumimoji="1" lang="ja-JP" sz="1600"/>
            </a:lvl5pPr>
            <a:lvl6pPr latinLnBrk="0">
              <a:defRPr kumimoji="1" lang="ja-JP" sz="1600"/>
            </a:lvl6pPr>
            <a:lvl7pPr latinLnBrk="0">
              <a:defRPr kumimoji="1" lang="ja-JP" sz="1600"/>
            </a:lvl7pPr>
            <a:lvl8pPr latinLnBrk="0">
              <a:defRPr kumimoji="1" lang="ja-JP" sz="1600" baseline="0"/>
            </a:lvl8pPr>
            <a:lvl9pPr latinLnBrk="0">
              <a:defRPr kumimoji="1" lang="ja-JP" sz="1600" baseline="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anchor="b">
            <a:noAutofit/>
          </a:bodyPr>
          <a:lstStyle>
            <a:lvl1pPr marL="0" indent="0" latinLnBrk="0">
              <a:spcBef>
                <a:spcPts val="0"/>
              </a:spcBef>
              <a:buNone/>
              <a:defRPr kumimoji="1" lang="ja-JP" sz="2400" b="0" cap="all" baseline="0"/>
            </a:lvl1pPr>
            <a:lvl2pPr marL="457200" indent="0" latinLnBrk="0">
              <a:buNone/>
              <a:defRPr kumimoji="1" lang="ja-JP" sz="2000" b="1"/>
            </a:lvl2pPr>
            <a:lvl3pPr marL="914400" indent="0" latinLnBrk="0">
              <a:buNone/>
              <a:defRPr kumimoji="1" lang="ja-JP" sz="1800" b="1"/>
            </a:lvl3pPr>
            <a:lvl4pPr marL="1371600" indent="0" latinLnBrk="0">
              <a:buNone/>
              <a:defRPr kumimoji="1" lang="ja-JP" sz="1600" b="1"/>
            </a:lvl4pPr>
            <a:lvl5pPr marL="1828800" indent="0" latinLnBrk="0">
              <a:buNone/>
              <a:defRPr kumimoji="1" lang="ja-JP" sz="1600" b="1"/>
            </a:lvl5pPr>
            <a:lvl6pPr marL="2286000" indent="0" latinLnBrk="0">
              <a:buNone/>
              <a:defRPr kumimoji="1" lang="ja-JP" sz="1600" b="1"/>
            </a:lvl6pPr>
            <a:lvl7pPr marL="2743200" indent="0" latinLnBrk="0">
              <a:buNone/>
              <a:defRPr kumimoji="1" lang="ja-JP" sz="1600" b="1"/>
            </a:lvl7pPr>
            <a:lvl8pPr marL="3200400" indent="0" latinLnBrk="0">
              <a:buNone/>
              <a:defRPr kumimoji="1" lang="ja-JP" sz="1600" b="1"/>
            </a:lvl8pPr>
            <a:lvl9pPr marL="3657600" indent="0" latinLnBrk="0">
              <a:buNone/>
              <a:defRPr kumimoji="1" lang="ja-JP"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>
            <a:normAutofit/>
          </a:bodyPr>
          <a:lstStyle>
            <a:lvl1pPr latinLnBrk="0">
              <a:defRPr kumimoji="1" lang="ja-JP" sz="2400"/>
            </a:lvl1pPr>
            <a:lvl2pPr latinLnBrk="0">
              <a:defRPr kumimoji="1" lang="ja-JP" sz="2000"/>
            </a:lvl2pPr>
            <a:lvl3pPr latinLnBrk="0">
              <a:defRPr kumimoji="1" lang="ja-JP" sz="1800"/>
            </a:lvl3pPr>
            <a:lvl4pPr latinLnBrk="0">
              <a:defRPr kumimoji="1" lang="ja-JP" sz="1600"/>
            </a:lvl4pPr>
            <a:lvl5pPr latinLnBrk="0">
              <a:defRPr kumimoji="1" lang="ja-JP" sz="1600"/>
            </a:lvl5pPr>
            <a:lvl6pPr latinLnBrk="0">
              <a:defRPr kumimoji="1" lang="ja-JP" sz="1600"/>
            </a:lvl6pPr>
            <a:lvl7pPr latinLnBrk="0">
              <a:defRPr kumimoji="1" lang="ja-JP" sz="1600"/>
            </a:lvl7pPr>
            <a:lvl8pPr latinLnBrk="0">
              <a:defRPr kumimoji="1" lang="ja-JP" sz="1600"/>
            </a:lvl8pPr>
            <a:lvl9pPr latinLnBrk="0">
              <a:defRPr kumimoji="1" lang="ja-JP"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ja-JP" altLang="en-US"/>
              <a:pPr/>
              <a:t>2020/8/5</a:t>
            </a:fld>
            <a:endParaRPr kumimoji="1" 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p:transition spd="med">
    <p:pull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ja-JP" altLang="en-US"/>
              <a:pPr/>
              <a:t>2020/8/5</a:t>
            </a:fld>
            <a:endParaRPr kumimoji="1" 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p:transition spd="med">
    <p:pull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 4"/>
          <p:cNvSpPr/>
          <p:nvPr/>
        </p:nvSpPr>
        <p:spPr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sp>
        <p:nvSpPr>
          <p:cNvPr id="6" name="四角形 5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cxnSp>
        <p:nvCxnSpPr>
          <p:cNvPr id="7" name="直線コネクタ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四角形 7"/>
          <p:cNvSpPr/>
          <p:nvPr/>
        </p:nvSpPr>
        <p:spPr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sp>
        <p:nvSpPr>
          <p:cNvPr id="9" name="四角形 8"/>
          <p:cNvSpPr/>
          <p:nvPr/>
        </p:nvSpPr>
        <p:spPr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ja-JP" altLang="en-US"/>
              <a:pPr/>
              <a:t>2020/8/5</a:t>
            </a:fld>
            <a:endParaRPr kumimoji="1" 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kumimoji="1" lang="ja-JP"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p:transition spd="med">
    <p:pull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四角形 7"/>
          <p:cNvSpPr/>
          <p:nvPr/>
        </p:nvSpPr>
        <p:spPr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sp>
        <p:nvSpPr>
          <p:cNvPr id="9" name="四角形 8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cxnSp>
        <p:nvCxnSpPr>
          <p:cNvPr id="10" name="直線コネクタ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四角形 10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 latinLnBrk="0">
              <a:defRPr kumimoji="1" lang="ja-JP" sz="2800" b="0" cap="all" baseline="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>
            <a:normAutofit/>
          </a:bodyPr>
          <a:lstStyle>
            <a:lvl1pPr latinLnBrk="0">
              <a:defRPr kumimoji="1" lang="ja-JP" sz="2800"/>
            </a:lvl1pPr>
            <a:lvl2pPr latinLnBrk="0">
              <a:defRPr kumimoji="1" lang="ja-JP" sz="2400"/>
            </a:lvl2pPr>
            <a:lvl3pPr latinLnBrk="0">
              <a:defRPr kumimoji="1" lang="ja-JP" sz="2000"/>
            </a:lvl3pPr>
            <a:lvl4pPr latinLnBrk="0">
              <a:defRPr kumimoji="1" lang="ja-JP" sz="1800"/>
            </a:lvl4pPr>
            <a:lvl5pPr latinLnBrk="0">
              <a:defRPr kumimoji="1" lang="ja-JP" sz="1800"/>
            </a:lvl5pPr>
            <a:lvl6pPr latinLnBrk="0">
              <a:defRPr kumimoji="1" lang="ja-JP" sz="1800"/>
            </a:lvl6pPr>
            <a:lvl7pPr latinLnBrk="0">
              <a:defRPr kumimoji="1" lang="ja-JP" sz="1800"/>
            </a:lvl7pPr>
            <a:lvl8pPr latinLnBrk="0">
              <a:defRPr kumimoji="1" lang="ja-JP" sz="1800" baseline="0"/>
            </a:lvl8pPr>
            <a:lvl9pPr latinLnBrk="0">
              <a:defRPr kumimoji="1" lang="ja-JP" sz="1800" baseline="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 latinLnBrk="0">
              <a:buNone/>
              <a:defRPr kumimoji="1" lang="ja-JP" sz="2000">
                <a:solidFill>
                  <a:schemeClr val="bg1"/>
                </a:solidFill>
              </a:defRPr>
            </a:lvl1pPr>
            <a:lvl2pPr marL="457200" indent="0" latinLnBrk="0">
              <a:buNone/>
              <a:defRPr kumimoji="1" lang="ja-JP" sz="1200"/>
            </a:lvl2pPr>
            <a:lvl3pPr marL="914400" indent="0" latinLnBrk="0">
              <a:buNone/>
              <a:defRPr kumimoji="1" lang="ja-JP" sz="1000"/>
            </a:lvl3pPr>
            <a:lvl4pPr marL="1371600" indent="0" latinLnBrk="0">
              <a:buNone/>
              <a:defRPr kumimoji="1" lang="ja-JP" sz="900"/>
            </a:lvl4pPr>
            <a:lvl5pPr marL="1828800" indent="0" latinLnBrk="0">
              <a:buNone/>
              <a:defRPr kumimoji="1" lang="ja-JP" sz="900"/>
            </a:lvl5pPr>
            <a:lvl6pPr marL="2286000" indent="0" latinLnBrk="0">
              <a:buNone/>
              <a:defRPr kumimoji="1" lang="ja-JP" sz="900"/>
            </a:lvl6pPr>
            <a:lvl7pPr marL="2743200" indent="0" latinLnBrk="0">
              <a:buNone/>
              <a:defRPr kumimoji="1" lang="ja-JP" sz="900"/>
            </a:lvl7pPr>
            <a:lvl8pPr marL="3200400" indent="0" latinLnBrk="0">
              <a:buNone/>
              <a:defRPr kumimoji="1" lang="ja-JP" sz="900"/>
            </a:lvl8pPr>
            <a:lvl9pPr marL="3657600" indent="0" latinLnBrk="0">
              <a:buNone/>
              <a:defRPr kumimoji="1" lang="ja-JP"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ja-JP" altLang="en-US"/>
              <a:pPr/>
              <a:t>2020/8/5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p:transition spd="med">
    <p:pull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四角形 10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sp>
        <p:nvSpPr>
          <p:cNvPr id="8" name="四角形 7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sp>
        <p:nvSpPr>
          <p:cNvPr id="9" name="四角形 8"/>
          <p:cNvSpPr/>
          <p:nvPr/>
        </p:nvSpPr>
        <p:spPr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 latinLnBrk="0">
              <a:defRPr kumimoji="1" lang="ja-JP"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kumimoji="1" lang="ja-JP" altLang="en-US"/>
              <a:t>マスタ タイトルの書式設定</a:t>
            </a:r>
            <a:endParaRPr kumimoji="1" lang="ja-JP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 latinLnBrk="0">
              <a:buNone/>
              <a:defRPr kumimoji="1" lang="ja-JP" sz="2800"/>
            </a:lvl1pPr>
            <a:lvl2pPr marL="457200" indent="0" latinLnBrk="0">
              <a:buNone/>
              <a:defRPr kumimoji="1" lang="ja-JP" sz="2800"/>
            </a:lvl2pPr>
            <a:lvl3pPr marL="914400" indent="0" latinLnBrk="0">
              <a:buNone/>
              <a:defRPr kumimoji="1" lang="ja-JP" sz="2400"/>
            </a:lvl3pPr>
            <a:lvl4pPr marL="1371600" indent="0" latinLnBrk="0">
              <a:buNone/>
              <a:defRPr kumimoji="1" lang="ja-JP" sz="2000"/>
            </a:lvl4pPr>
            <a:lvl5pPr marL="1828800" indent="0" latinLnBrk="0">
              <a:buNone/>
              <a:defRPr kumimoji="1" lang="ja-JP" sz="2000"/>
            </a:lvl5pPr>
            <a:lvl6pPr marL="2286000" indent="0" latinLnBrk="0">
              <a:buNone/>
              <a:defRPr kumimoji="1" lang="ja-JP" sz="2000"/>
            </a:lvl6pPr>
            <a:lvl7pPr marL="2743200" indent="0" latinLnBrk="0">
              <a:buNone/>
              <a:defRPr kumimoji="1" lang="ja-JP" sz="2000"/>
            </a:lvl7pPr>
            <a:lvl8pPr marL="3200400" indent="0" latinLnBrk="0">
              <a:buNone/>
              <a:defRPr kumimoji="1" lang="ja-JP" sz="2000"/>
            </a:lvl8pPr>
            <a:lvl9pPr marL="3657600" indent="0" latinLnBrk="0">
              <a:buNone/>
              <a:defRPr kumimoji="1" lang="ja-JP" sz="2000"/>
            </a:lvl9pPr>
          </a:lstStyle>
          <a:p>
            <a:r>
              <a:rPr kumimoji="1" lang="ja-JP" altLang="en-US"/>
              <a:t>アイコンをクリックして図を追加</a:t>
            </a:r>
            <a:endParaRPr kumimoji="1" lang="ja-JP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 latinLnBrk="0">
              <a:buNone/>
              <a:defRPr kumimoji="1" lang="ja-JP" sz="2000">
                <a:solidFill>
                  <a:schemeClr val="tx1"/>
                </a:solidFill>
              </a:defRPr>
            </a:lvl1pPr>
            <a:lvl2pPr marL="457200" indent="0" latinLnBrk="0">
              <a:buNone/>
              <a:defRPr kumimoji="1" lang="ja-JP" sz="1200"/>
            </a:lvl2pPr>
            <a:lvl3pPr marL="914400" indent="0" latinLnBrk="0">
              <a:buNone/>
              <a:defRPr kumimoji="1" lang="ja-JP" sz="1000"/>
            </a:lvl3pPr>
            <a:lvl4pPr marL="1371600" indent="0" latinLnBrk="0">
              <a:buNone/>
              <a:defRPr kumimoji="1" lang="ja-JP" sz="900"/>
            </a:lvl4pPr>
            <a:lvl5pPr marL="1828800" indent="0" latinLnBrk="0">
              <a:buNone/>
              <a:defRPr kumimoji="1" lang="ja-JP" sz="900"/>
            </a:lvl5pPr>
            <a:lvl6pPr marL="2286000" indent="0" latinLnBrk="0">
              <a:buNone/>
              <a:defRPr kumimoji="1" lang="ja-JP" sz="900"/>
            </a:lvl6pPr>
            <a:lvl7pPr marL="2743200" indent="0" latinLnBrk="0">
              <a:buNone/>
              <a:defRPr kumimoji="1" lang="ja-JP" sz="900"/>
            </a:lvl7pPr>
            <a:lvl8pPr marL="3200400" indent="0" latinLnBrk="0">
              <a:buNone/>
              <a:defRPr kumimoji="1" lang="ja-JP" sz="900"/>
            </a:lvl8pPr>
            <a:lvl9pPr marL="3657600" indent="0" latinLnBrk="0">
              <a:buNone/>
              <a:defRPr kumimoji="1" lang="ja-JP"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ja-JP" altLang="en-US"/>
              <a:pPr/>
              <a:t>2020/8/5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pPr/>
              <a:t>‹#›</a:t>
            </a:fld>
            <a:endParaRPr kumimoji="1" lang="ja-JP"/>
          </a:p>
        </p:txBody>
      </p:sp>
      <p:cxnSp>
        <p:nvCxnSpPr>
          <p:cNvPr id="10" name="直線コネクタ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p:transition spd="med">
    <p:pull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 6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kumimoji="1" lang="ja-JP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sp>
        <p:nvSpPr>
          <p:cNvPr id="8" name="四角形 7"/>
          <p:cNvSpPr/>
          <p:nvPr/>
        </p:nvSpPr>
        <p:spPr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sp>
        <p:nvSpPr>
          <p:cNvPr id="9" name="四角形 8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kumimoji="1" lang="ja-JP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sp>
        <p:nvSpPr>
          <p:cNvPr id="13" name="四角形 12"/>
          <p:cNvSpPr/>
          <p:nvPr/>
        </p:nvSpPr>
        <p:spPr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cxnSp>
        <p:nvCxnSpPr>
          <p:cNvPr id="14" name="直線コネクタ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kumimoji="1" lang="ja-JP"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cxnSp>
        <p:nvCxnSpPr>
          <p:cNvPr id="16" name="直線コネクタ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kumimoji="1" lang="ja-JP" dirty="0"/>
              <a:t>マスター タイトルのスタイルを編集するには、ここをクリック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dirty="0"/>
              <a:t>マスター テキストのスタイルを編集するには、ここをクリック</a:t>
            </a:r>
          </a:p>
          <a:p>
            <a:pPr lvl="1"/>
            <a:r>
              <a:rPr kumimoji="1" lang="ja-JP" dirty="0"/>
              <a:t>第 2 レベル</a:t>
            </a:r>
          </a:p>
          <a:p>
            <a:pPr lvl="2"/>
            <a:r>
              <a:rPr kumimoji="1" lang="ja-JP" dirty="0"/>
              <a:t>第 3 レベル</a:t>
            </a:r>
          </a:p>
          <a:p>
            <a:pPr lvl="3"/>
            <a:r>
              <a:rPr kumimoji="1" lang="ja-JP" dirty="0"/>
              <a:t>第 4 レベル</a:t>
            </a:r>
          </a:p>
          <a:p>
            <a:pPr lvl="4"/>
            <a:r>
              <a:rPr kumimoji="1" lang="ja-JP" dirty="0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kumimoji="1" lang="ja-JP" sz="1200" cap="all" baseline="0">
                <a:solidFill>
                  <a:schemeClr val="tx1">
                    <a:lumMod val="60000"/>
                    <a:lumOff val="40000"/>
                  </a:schemeClr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defRPr>
            </a:lvl1pPr>
          </a:lstStyle>
          <a:p>
            <a:fld id="{C2C6F8EA-316C-41DE-B9A4-EDCC3A85ED9A}" type="datetimeFigureOut">
              <a:rPr lang="en-US" altLang="zh-CN" smtClean="0"/>
              <a:pPr/>
              <a:t>8/5/2020</a:t>
            </a:fld>
            <a:endParaRPr lang="en-US" altLang="zh-CN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kumimoji="1" lang="ja-JP" sz="1200" cap="all" baseline="0">
                <a:solidFill>
                  <a:schemeClr val="tx1">
                    <a:lumMod val="60000"/>
                    <a:lumOff val="40000"/>
                  </a:schemeClr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defRPr>
            </a:lvl1pPr>
          </a:lstStyle>
          <a:p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kumimoji="1" lang="ja-JP" sz="1200" cap="all" baseline="0">
                <a:solidFill>
                  <a:schemeClr val="tx1">
                    <a:lumMod val="60000"/>
                    <a:lumOff val="40000"/>
                  </a:schemeClr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defRPr>
            </a:lvl1pPr>
          </a:lstStyle>
          <a:p>
            <a:fld id="{7DC1BBB0-96F0-4077-A278-0F3FB5C104D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39" presetClass="entr" presetSubtype="0" ac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9" presetClass="entr" presetSubtype="0" ac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9" presetClass="entr" presetSubtype="0" ac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9" presetClass="entr" presetSubtype="0" ac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9" presetClass="entr" presetSubtype="0" ac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lang="ja-JP" sz="3600" kern="1200">
          <a:solidFill>
            <a:schemeClr val="tx1">
              <a:lumMod val="75000"/>
            </a:schemeClr>
          </a:solidFill>
          <a:latin typeface="HGP創英角ﾎﾟｯﾌﾟ体" pitchFamily="50" charset="-128"/>
          <a:ea typeface="HGP創英角ﾎﾟｯﾌﾟ体" pitchFamily="50" charset="-128"/>
          <a:cs typeface="HGP創英角ﾎﾟｯﾌﾟ体" pitchFamily="50" charset="-128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kumimoji="1" lang="ja-JP" sz="28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HG丸ｺﾞｼｯｸM-PRO" pitchFamily="50" charset="-128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kumimoji="1" lang="ja-JP" sz="24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HG丸ｺﾞｼｯｸM-PRO" pitchFamily="50" charset="-128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kumimoji="1" lang="ja-JP" sz="20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HG丸ｺﾞｼｯｸM-PRO" pitchFamily="50" charset="-128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kumimoji="1" lang="ja-JP" sz="18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HG丸ｺﾞｼｯｸM-PRO" pitchFamily="50" charset="-128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kumimoji="1" lang="ja-JP" sz="18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HG丸ｺﾞｼｯｸM-PRO" pitchFamily="50" charset="-128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kumimoji="1" lang="ja-JP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kumimoji="1" lang="ja-JP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1" lang="ja-JP"/>
      </a:defPPr>
      <a:lvl1pPr marL="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80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chart" Target="../charts/chart4.xml"/><Relationship Id="rId7" Type="http://schemas.openxmlformats.org/officeDocument/2006/relationships/chart" Target="../charts/chart6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chart" Target="../charts/chart5.xml"/><Relationship Id="rId4" Type="http://schemas.openxmlformats.org/officeDocument/2006/relationships/image" Target="../media/image19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数学</a:t>
            </a:r>
            <a:r>
              <a:rPr kumimoji="1" lang="en-US" altLang="ja-JP" dirty="0"/>
              <a:t>Ⅰ</a:t>
            </a:r>
            <a:endParaRPr kumimoji="1" lang="ja-JP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データの分析①</a:t>
            </a:r>
            <a:endParaRPr kumimoji="1" lang="ja-JP" dirty="0"/>
          </a:p>
        </p:txBody>
      </p:sp>
    </p:spTree>
    <p:extLst>
      <p:ext uri="{BB962C8B-B14F-4D97-AF65-F5344CB8AC3E}">
        <p14:creationId xmlns:p14="http://schemas.microsoft.com/office/powerpoint/2010/main" val="506761459"/>
      </p:ext>
    </p:extLst>
  </p:cSld>
  <p:clrMapOvr>
    <a:masterClrMapping/>
  </p:clrMapOvr>
  <p:transition spd="med">
    <p:pull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データの分析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データの代表値</a:t>
            </a:r>
          </a:p>
        </p:txBody>
      </p:sp>
    </p:spTree>
  </p:cSld>
  <p:clrMapOvr>
    <a:masterClrMapping/>
  </p:clrMapOvr>
  <p:transition spd="med">
    <p:pull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データの代表値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93436" y="1600200"/>
            <a:ext cx="9782801" cy="499715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データ全体の特徴を適当な１つの数値で表すとき</a:t>
            </a:r>
            <a:r>
              <a:rPr lang="en-US" altLang="ja-JP" dirty="0"/>
              <a:t>, </a:t>
            </a:r>
            <a:r>
              <a:rPr lang="ja-JP" altLang="en-US" dirty="0"/>
              <a:t>その数値をデータの</a:t>
            </a:r>
            <a:r>
              <a:rPr lang="ja-JP" altLang="en-US" b="1" dirty="0">
                <a:solidFill>
                  <a:srgbClr val="FF0000"/>
                </a:solidFill>
              </a:rPr>
              <a:t>代表値</a:t>
            </a:r>
            <a:r>
              <a:rPr lang="ja-JP" altLang="en-US" dirty="0"/>
              <a:t>という。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代表値には</a:t>
            </a:r>
            <a:r>
              <a:rPr lang="en-US" altLang="ja-JP" dirty="0"/>
              <a:t>, </a:t>
            </a:r>
            <a:r>
              <a:rPr lang="ja-JP" altLang="en-US" dirty="0"/>
              <a:t>平均値</a:t>
            </a:r>
            <a:r>
              <a:rPr lang="en-US" altLang="ja-JP" dirty="0"/>
              <a:t>, </a:t>
            </a:r>
            <a:r>
              <a:rPr lang="ja-JP" altLang="en-US" dirty="0"/>
              <a:t>中央値</a:t>
            </a:r>
            <a:r>
              <a:rPr lang="en-US" altLang="ja-JP" dirty="0"/>
              <a:t>, </a:t>
            </a:r>
            <a:r>
              <a:rPr lang="ja-JP" altLang="en-US" dirty="0"/>
              <a:t>最頻値などがある。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25403265"/>
      </p:ext>
    </p:extLst>
  </p:cSld>
  <p:clrMapOvr>
    <a:masterClrMapping/>
  </p:clrMapOvr>
  <p:transition spd="med">
    <p:pull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平均値</a:t>
            </a:r>
            <a:r>
              <a:rPr kumimoji="1" lang="en-US" altLang="ja-JP" dirty="0"/>
              <a:t>(average)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　</m:t>
                      </m:r>
                      <m:r>
                        <a:rPr lang="ja-JP" altLang="en-US" sz="3200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変量</m:t>
                      </m:r>
                      <m:r>
                        <a:rPr lang="en-US" altLang="ja-JP" sz="32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 </m:t>
                      </m:r>
                      <m:r>
                        <a:rPr lang="en-US" altLang="ja-JP" sz="32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𝑥</m:t>
                      </m:r>
                      <m:r>
                        <a:rPr lang="en-US" altLang="ja-JP" sz="32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 </m:t>
                      </m:r>
                      <m:r>
                        <a:rPr lang="ja-JP" altLang="en-US" sz="3200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について</m:t>
                      </m:r>
                      <m:r>
                        <a:rPr lang="en-US" altLang="ja-JP" sz="32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, </m:t>
                      </m:r>
                      <m:r>
                        <a:rPr lang="ja-JP" altLang="en-US" sz="320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データの</m:t>
                      </m:r>
                      <m:r>
                        <a:rPr lang="ja-JP" altLang="en-US" sz="3200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値</m:t>
                      </m:r>
                      <m:r>
                        <a:rPr lang="ja-JP" altLang="en-US" sz="3200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が</m:t>
                      </m:r>
                      <m:r>
                        <a:rPr lang="en-US" altLang="ja-JP" sz="32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 </m:t>
                      </m:r>
                      <m:r>
                        <a:rPr lang="en-US" altLang="ja-JP" sz="32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𝑛</m:t>
                      </m:r>
                      <m:r>
                        <a:rPr lang="en-US" altLang="ja-JP" sz="32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 </m:t>
                      </m:r>
                      <m:r>
                        <a:rPr lang="ja-JP" altLang="en-US" sz="3200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個</m:t>
                      </m:r>
                      <m:r>
                        <a:rPr lang="ja-JP" altLang="en-US" sz="3200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の</m:t>
                      </m:r>
                      <m:r>
                        <a:rPr lang="ja-JP" altLang="en-US" sz="320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値</m:t>
                      </m:r>
                      <m:r>
                        <a:rPr lang="en-US" altLang="ja-JP" sz="32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altLang="ja-JP" sz="32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altLang="ja-JP" sz="32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ja-JP" sz="32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ja-JP" sz="32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altLang="ja-JP" sz="32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altLang="ja-JP" sz="32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ja-JP" sz="32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ja-JP" sz="32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, ⋯, </m:t>
                      </m:r>
                      <m:sSub>
                        <m:sSubPr>
                          <m:ctrlPr>
                            <a:rPr lang="en-US" altLang="ja-JP" sz="32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altLang="ja-JP" sz="32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ja-JP" sz="32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altLang="ja-JP" sz="32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 </m:t>
                      </m:r>
                      <m:r>
                        <a:rPr lang="ja-JP" altLang="en-US" sz="3200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であるとき</m:t>
                      </m:r>
                      <m:r>
                        <a:rPr lang="en-US" altLang="ja-JP" sz="32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, </m:t>
                      </m:r>
                      <m:r>
                        <a:rPr lang="ja-JP" altLang="en-US" sz="320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それらの</m:t>
                      </m:r>
                      <m:r>
                        <a:rPr lang="ja-JP" altLang="en-US" sz="3200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総和</m:t>
                      </m:r>
                      <m:r>
                        <a:rPr lang="ja-JP" altLang="en-US" sz="3200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を</m:t>
                      </m:r>
                      <m:r>
                        <a:rPr lang="en-US" altLang="ja-JP" sz="32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 </m:t>
                      </m:r>
                      <m:r>
                        <a:rPr lang="en-US" altLang="ja-JP" sz="32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𝑛</m:t>
                      </m:r>
                      <m:r>
                        <a:rPr lang="en-US" altLang="ja-JP" sz="32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 </m:t>
                      </m:r>
                      <m:r>
                        <a:rPr lang="ja-JP" altLang="en-US" sz="3200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で</m:t>
                      </m:r>
                    </m:oMath>
                  </m:oMathPara>
                </a14:m>
                <a:endParaRPr lang="en-US" altLang="ja-JP" sz="3200" i="1" dirty="0">
                  <a:latin typeface="Cambria Math" panose="02040503050406030204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割</m:t>
                      </m:r>
                      <m:r>
                        <a:rPr lang="ja-JP" altLang="en-US" sz="3200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ったものを</m:t>
                      </m:r>
                      <m:r>
                        <a:rPr lang="en-US" altLang="ja-JP" sz="32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, </m:t>
                      </m:r>
                      <m:r>
                        <a:rPr lang="ja-JP" altLang="en-US" sz="3200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データ</m:t>
                      </m:r>
                      <m:r>
                        <a:rPr lang="ja-JP" altLang="en-US" sz="320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の</m:t>
                      </m:r>
                      <m:r>
                        <a:rPr lang="ja-JP" alt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平均値</m:t>
                      </m:r>
                      <m:r>
                        <a:rPr lang="ja-JP" altLang="en-US" sz="320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といい</m:t>
                      </m:r>
                      <m:r>
                        <a:rPr lang="en-US" altLang="ja-JP" sz="32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, </m:t>
                      </m:r>
                      <m:acc>
                        <m:accPr>
                          <m:chr m:val="̅"/>
                          <m:ctrlPr>
                            <a:rPr lang="en-US" altLang="ja-JP" sz="32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altLang="ja-JP" sz="32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𝑥</m:t>
                          </m:r>
                          <m:r>
                            <a:rPr lang="en-US" altLang="ja-JP" sz="32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 </m:t>
                          </m:r>
                        </m:e>
                      </m:acc>
                      <m:r>
                        <a:rPr lang="en-US" altLang="ja-JP" sz="32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 </m:t>
                      </m:r>
                      <m:r>
                        <a:rPr lang="ja-JP" altLang="en-US" sz="3200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で</m:t>
                      </m:r>
                      <m:r>
                        <a:rPr lang="ja-JP" altLang="en-US" sz="320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表</m:t>
                      </m:r>
                      <m:r>
                        <a:rPr lang="ja-JP" altLang="en-US" sz="320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す</m:t>
                      </m:r>
                      <m:r>
                        <a:rPr lang="ja-JP" altLang="en-US" sz="3200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。</m:t>
                      </m:r>
                    </m:oMath>
                  </m:oMathPara>
                </a14:m>
                <a:endParaRPr lang="en-US" altLang="ja-JP" sz="3200" i="1" dirty="0">
                  <a:latin typeface="Cambria Math" panose="02040503050406030204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endParaRPr lang="en-US" altLang="ja-JP" sz="3200" i="1" dirty="0">
                  <a:latin typeface="Cambria Math" panose="02040503050406030204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𝒙</m:t>
                          </m:r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 </m:t>
                          </m:r>
                        </m:e>
                      </m:acc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𝒏</m:t>
                          </m:r>
                        </m:den>
                      </m:f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+⋯+</m:t>
                      </m:r>
                      <m:sSub>
                        <m:sSubPr>
                          <m:ctrlP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altLang="ja-JP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𝒏</m:t>
                          </m:r>
                        </m:sub>
                      </m:sSub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en-US" altLang="ja-JP" sz="3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endParaRPr lang="en-US" altLang="ja-JP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7657893"/>
      </p:ext>
    </p:extLst>
  </p:cSld>
  <p:clrMapOvr>
    <a:masterClrMapping/>
  </p:clrMapOvr>
  <p:transition spd="med">
    <p:pull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練習問題４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>
              <a:xfrm>
                <a:off x="1197867" y="1617202"/>
                <a:ext cx="10729193" cy="1955814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 xmlns:m="http://schemas.openxmlformats.org/officeDocument/2006/math">
                    <m:r>
                      <a:rPr lang="ja-JP" altLang="en-US" sz="320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下</m:t>
                    </m:r>
                  </m:oMath>
                </a14:m>
                <a:r>
                  <a:rPr lang="ja-JP" altLang="en-US" sz="3200" dirty="0">
                    <a:latin typeface="Times New Roman" pitchFamily="18" charset="0"/>
                    <a:cs typeface="Times New Roman" pitchFamily="18" charset="0"/>
                  </a:rPr>
                  <a:t>のデータは２０人の生徒のハンドボール投げ</a:t>
                </a:r>
                <a:endParaRPr lang="en-US" altLang="ja-JP" sz="32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r>
                  <a:rPr lang="ja-JP" altLang="en-US" sz="3200" dirty="0">
                    <a:latin typeface="Times New Roman" pitchFamily="18" charset="0"/>
                    <a:cs typeface="Times New Roman" pitchFamily="18" charset="0"/>
                  </a:rPr>
                  <a:t>の記録である。（単位は </a:t>
                </a:r>
                <a:r>
                  <a:rPr lang="en-US" altLang="ja-JP" sz="3200" dirty="0"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ja-JP" alt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ja-JP" sz="3200" dirty="0"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  <a:p>
                <a:pPr>
                  <a:buNone/>
                </a:pPr>
                <a:r>
                  <a:rPr lang="ja-JP" altLang="en-US" sz="3200" dirty="0">
                    <a:latin typeface="Times New Roman" pitchFamily="18" charset="0"/>
                    <a:cs typeface="Times New Roman" pitchFamily="18" charset="0"/>
                  </a:rPr>
                  <a:t>このデータの平均値を求めよ。</a:t>
                </a:r>
                <a:endParaRPr lang="en-US" altLang="ja-JP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97867" y="1617202"/>
                <a:ext cx="10729193" cy="1955814"/>
              </a:xfrm>
              <a:blipFill rotWithShape="0">
                <a:blip r:embed="rId3"/>
                <a:stretch>
                  <a:fillRect l="-1477" t="-778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コンテンツ プレースホルダ 2"/>
              <p:cNvSpPr txBox="1">
                <a:spLocks/>
              </p:cNvSpPr>
              <p:nvPr/>
            </p:nvSpPr>
            <p:spPr>
              <a:xfrm>
                <a:off x="1683684" y="4593667"/>
                <a:ext cx="8821455" cy="144016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46888" indent="-246888" algn="l" defTabSz="914400" rtl="0" eaLnBrk="1" latinLnBrk="0" hangingPunct="1">
                  <a:lnSpc>
                    <a:spcPct val="90000"/>
                  </a:lnSpc>
                  <a:spcBef>
                    <a:spcPts val="1400"/>
                  </a:spcBef>
                  <a:buFont typeface="Euphemia" pitchFamily="34" charset="0"/>
                  <a:buChar char="›"/>
                  <a:defRPr kumimoji="1" lang="ja-JP" sz="2800" kern="1200">
                    <a:solidFill>
                      <a:schemeClr val="tx1"/>
                    </a:solidFill>
                    <a:latin typeface="HG丸ｺﾞｼｯｸM-PRO" pitchFamily="50" charset="-128"/>
                    <a:ea typeface="HG丸ｺﾞｼｯｸM-PRO" pitchFamily="50" charset="-128"/>
                    <a:cs typeface="HG丸ｺﾞｼｯｸM-PRO" pitchFamily="50" charset="-128"/>
                  </a:defRPr>
                </a:lvl1pPr>
                <a:lvl2pPr marL="61264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–"/>
                  <a:defRPr kumimoji="1" lang="ja-JP" sz="2400" kern="1200">
                    <a:solidFill>
                      <a:schemeClr val="tx1"/>
                    </a:solidFill>
                    <a:latin typeface="HG丸ｺﾞｼｯｸM-PRO" pitchFamily="50" charset="-128"/>
                    <a:ea typeface="HG丸ｺﾞｼｯｸM-PRO" pitchFamily="50" charset="-128"/>
                    <a:cs typeface="HG丸ｺﾞｼｯｸM-PRO" pitchFamily="50" charset="-128"/>
                  </a:defRPr>
                </a:lvl2pPr>
                <a:lvl3pPr marL="97840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kumimoji="1" lang="ja-JP" sz="2000" kern="1200">
                    <a:solidFill>
                      <a:schemeClr val="tx1"/>
                    </a:solidFill>
                    <a:latin typeface="HG丸ｺﾞｼｯｸM-PRO" pitchFamily="50" charset="-128"/>
                    <a:ea typeface="HG丸ｺﾞｼｯｸM-PRO" pitchFamily="50" charset="-128"/>
                    <a:cs typeface="HG丸ｺﾞｼｯｸM-PRO" pitchFamily="50" charset="-128"/>
                  </a:defRPr>
                </a:lvl3pPr>
                <a:lvl4pPr marL="134416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Arial" pitchFamily="34" charset="0"/>
                  <a:buChar char="–"/>
                  <a:defRPr kumimoji="1" lang="ja-JP" sz="1800" kern="1200">
                    <a:solidFill>
                      <a:schemeClr val="tx1"/>
                    </a:solidFill>
                    <a:latin typeface="HG丸ｺﾞｼｯｸM-PRO" pitchFamily="50" charset="-128"/>
                    <a:ea typeface="HG丸ｺﾞｼｯｸM-PRO" pitchFamily="50" charset="-128"/>
                    <a:cs typeface="HG丸ｺﾞｼｯｸM-PRO" pitchFamily="50" charset="-128"/>
                  </a:defRPr>
                </a:lvl4pPr>
                <a:lvl5pPr marL="170992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kumimoji="1" lang="ja-JP" sz="1800" kern="1200">
                    <a:solidFill>
                      <a:schemeClr val="tx1"/>
                    </a:solidFill>
                    <a:latin typeface="HG丸ｺﾞｼｯｸM-PRO" pitchFamily="50" charset="-128"/>
                    <a:ea typeface="HG丸ｺﾞｼｯｸM-PRO" pitchFamily="50" charset="-128"/>
                    <a:cs typeface="HG丸ｺﾞｼｯｸM-PRO" pitchFamily="50" charset="-128"/>
                  </a:defRPr>
                </a:lvl5pPr>
                <a:lvl6pPr marL="207568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–"/>
                  <a:defRPr kumimoji="1" lang="ja-JP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44144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kumimoji="1" lang="ja-JP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80720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–"/>
                  <a:defRPr kumimoji="1" lang="ja-JP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17296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kumimoji="1" lang="ja-JP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altLang="ja-JP" sz="3200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altLang="ja-JP" sz="3200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𝑥</m:t>
                          </m:r>
                          <m:r>
                            <a:rPr lang="en-US" altLang="ja-JP" sz="3200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 </m:t>
                          </m:r>
                        </m:e>
                      </m:acc>
                      <m:r>
                        <a:rPr lang="en-US" altLang="ja-JP" sz="3200" b="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sz="3200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altLang="ja-JP" sz="3200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sz="3200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10</m:t>
                          </m:r>
                        </m:den>
                      </m:f>
                      <m:d>
                        <m:dPr>
                          <m:ctrlPr>
                            <a:rPr lang="en-US" altLang="ja-JP" sz="3200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altLang="ja-JP" sz="3200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19+10+⋯+12+21</m:t>
                          </m:r>
                        </m:e>
                      </m:d>
                      <m:r>
                        <a:rPr lang="en-US" altLang="ja-JP" sz="3200" b="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sz="3200" i="1" dirty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altLang="ja-JP" sz="3200" i="1" dirty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1</m:t>
                          </m:r>
                          <m:r>
                            <a:rPr lang="en-US" altLang="ja-JP" sz="3200" b="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51</m:t>
                          </m:r>
                        </m:num>
                        <m:den>
                          <m:r>
                            <a:rPr lang="en-US" altLang="ja-JP" sz="3200" i="1" dirty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10</m:t>
                          </m:r>
                        </m:den>
                      </m:f>
                      <m:r>
                        <a:rPr lang="en-US" altLang="ja-JP" sz="3200" b="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r>
                        <a:rPr lang="en-US" altLang="ja-JP" sz="3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15.1(</m:t>
                      </m:r>
                      <m:r>
                        <m:rPr>
                          <m:sty m:val="p"/>
                        </m:rPr>
                        <a:rPr lang="en-US" altLang="ja-JP" sz="3200" b="0" i="0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m</m:t>
                      </m:r>
                      <m:r>
                        <a:rPr lang="en-US" altLang="ja-JP" sz="3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ar-AE" altLang="ja-JP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コンテンツ プレースホルダ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3684" y="4593667"/>
                <a:ext cx="8821455" cy="14401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8497428"/>
              </p:ext>
            </p:extLst>
          </p:nvPr>
        </p:nvGraphicFramePr>
        <p:xfrm>
          <a:off x="2494012" y="3848509"/>
          <a:ext cx="7464428" cy="3725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Worksheet" r:id="rId5" imgW="5533957" imgH="276315" progId="Excel.Sheet.12">
                  <p:embed/>
                </p:oleObj>
              </mc:Choice>
              <mc:Fallback>
                <p:oleObj name="Worksheet" r:id="rId5" imgW="5533957" imgH="27631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94012" y="3848509"/>
                        <a:ext cx="7464428" cy="3725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6045890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中央値</a:t>
            </a:r>
            <a:r>
              <a:rPr kumimoji="1" lang="en-US" altLang="ja-JP" dirty="0"/>
              <a:t>(</a:t>
            </a:r>
            <a:r>
              <a:rPr kumimoji="1" lang="ja-JP" altLang="en-US" dirty="0"/>
              <a:t>メジアン</a:t>
            </a:r>
            <a:r>
              <a:rPr kumimoji="1" lang="en-US" altLang="ja-JP" dirty="0"/>
              <a:t> median)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 xmlns:m="http://schemas.openxmlformats.org/officeDocument/2006/math">
                    <m:r>
                      <a:rPr lang="ja-JP" altLang="en-US" sz="320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　</m:t>
                    </m:r>
                    <m:r>
                      <a:rPr lang="ja-JP" altLang="en-US" sz="3200" i="1">
                        <a:latin typeface="Cambria Math" panose="02040503050406030204" pitchFamily="18" charset="0"/>
                        <a:cs typeface="Times New Roman" pitchFamily="18" charset="0"/>
                      </a:rPr>
                      <m:t>データを値の大きさの順に並べたとき</m:t>
                    </m:r>
                  </m:oMath>
                </a14:m>
                <a:r>
                  <a:rPr lang="en-US" altLang="ja-JP" sz="3200" i="1" dirty="0">
                    <a:latin typeface="Cambria Math" panose="02040503050406030204" pitchFamily="18" charset="0"/>
                    <a:cs typeface="Times New Roman" pitchFamily="18" charset="0"/>
                  </a:rPr>
                  <a:t>, </a:t>
                </a: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dirty="0">
                          <a:latin typeface="Cambria Math" panose="02040503050406030204" pitchFamily="18" charset="0"/>
                          <a:cs typeface="Times New Roman" pitchFamily="18" charset="0"/>
                        </a:rPr>
                        <m:t>中央の位置にくる値を</m:t>
                      </m:r>
                      <m:r>
                        <a:rPr lang="ja-JP" altLang="en-US" sz="32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中央</m:t>
                      </m:r>
                      <m:r>
                        <a:rPr lang="ja-JP" alt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値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 </m:t>
                      </m:r>
                      <m:r>
                        <a:rPr lang="ja-JP" altLang="en-US" sz="3200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または</m:t>
                      </m:r>
                      <m:r>
                        <a:rPr lang="en-US" altLang="ja-JP" sz="32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 </m:t>
                      </m:r>
                      <m:r>
                        <a:rPr lang="ja-JP" altLang="en-US" sz="32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メジアン</m:t>
                      </m:r>
                    </m:oMath>
                  </m:oMathPara>
                </a14:m>
                <a:endParaRPr lang="en-US" altLang="ja-JP" sz="3200" i="1" dirty="0">
                  <a:latin typeface="Cambria Math" panose="02040503050406030204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という。</m:t>
                      </m:r>
                    </m:oMath>
                  </m:oMathPara>
                </a14:m>
                <a:endParaRPr lang="en-US" altLang="ja-JP" sz="3200" i="1" dirty="0">
                  <a:latin typeface="Cambria Math" panose="02040503050406030204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データの大きさが</m:t>
                      </m:r>
                      <m:r>
                        <a:rPr lang="ja-JP" altLang="en-US" sz="320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偶数のとき</m:t>
                      </m:r>
                      <m:r>
                        <a:rPr lang="en-US" altLang="ja-JP" sz="32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,</m:t>
                      </m:r>
                    </m:oMath>
                  </m:oMathPara>
                </a14:m>
                <a:endParaRPr lang="en-US" altLang="ja-JP" sz="3200" i="1" dirty="0">
                  <a:latin typeface="Cambria Math" panose="02040503050406030204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中央に</m:t>
                      </m:r>
                      <m:r>
                        <a:rPr lang="ja-JP" altLang="en-US" sz="3200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２つの</m:t>
                      </m:r>
                      <m:r>
                        <a:rPr lang="ja-JP" altLang="en-US" sz="320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値</m:t>
                      </m:r>
                      <m:r>
                        <a:rPr lang="ja-JP" altLang="en-US" sz="3200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が並ぶが</m:t>
                      </m:r>
                      <m:r>
                        <a:rPr lang="en-US" altLang="ja-JP" sz="32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, </m:t>
                      </m:r>
                      <m:r>
                        <a:rPr lang="ja-JP" altLang="en-US" sz="3200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その場合は</m:t>
                      </m:r>
                      <m:r>
                        <a:rPr lang="ja-JP" altLang="en-US" sz="320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２つの</m:t>
                      </m:r>
                      <m:r>
                        <a:rPr lang="ja-JP" altLang="en-US" sz="3200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値</m:t>
                      </m:r>
                    </m:oMath>
                  </m:oMathPara>
                </a14:m>
                <a:endParaRPr lang="en-US" altLang="ja-JP" sz="3200" i="1" dirty="0">
                  <a:latin typeface="Cambria Math" panose="02040503050406030204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の平均値を</m:t>
                      </m:r>
                      <m:r>
                        <a:rPr lang="ja-JP" altLang="en-US" sz="320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中央値とする</m:t>
                      </m:r>
                      <m:r>
                        <a:rPr lang="ja-JP" altLang="en-US" sz="3200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。</m:t>
                      </m:r>
                    </m:oMath>
                  </m:oMathPara>
                </a14:m>
                <a:endParaRPr lang="en-US" altLang="ja-JP" sz="3200" i="1" dirty="0">
                  <a:latin typeface="Cambria Math" panose="02040503050406030204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2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1408489"/>
      </p:ext>
    </p:extLst>
  </p:cSld>
  <p:clrMapOvr>
    <a:masterClrMapping/>
  </p:clrMapOvr>
  <p:transition spd="med">
    <p:pull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162968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例題（中央値）</a:t>
            </a:r>
            <a:endParaRPr kumimoji="1" lang="ja-JP" alt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ja-JP" altLang="en-US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データ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 400   550   650   750   1000 </m:t>
                    </m:r>
                    <m:r>
                      <a:rPr lang="ja-JP" altLang="en-US" i="1">
                        <a:latin typeface="Cambria Math" panose="02040503050406030204" pitchFamily="18" charset="0"/>
                        <a:cs typeface="Times New Roman" pitchFamily="18" charset="0"/>
                      </a:rPr>
                      <m:t>の</m:t>
                    </m:r>
                    <m:r>
                      <a:rPr lang="ja-JP" altLang="en-US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中央値</m:t>
                    </m:r>
                  </m:oMath>
                </a14:m>
                <a:br>
                  <a:rPr lang="en-US" altLang="ja-JP" i="1" dirty="0">
                    <a:latin typeface="Cambria Math" panose="02040503050406030204" pitchFamily="18" charset="0"/>
                    <a:cs typeface="Times New Roman" pitchFamily="18" charset="0"/>
                  </a:rPr>
                </a:br>
                <a14:m>
                  <m:oMath xmlns:m="http://schemas.openxmlformats.org/officeDocument/2006/math">
                    <m:r>
                      <a:rPr lang="ja-JP" altLang="en-US" i="1" dirty="0">
                        <a:latin typeface="Cambria Math" panose="02040503050406030204" pitchFamily="18" charset="0"/>
                        <a:cs typeface="Times New Roman" pitchFamily="18" charset="0"/>
                      </a:rPr>
                      <m:t>データの大きさは</m:t>
                    </m:r>
                    <m:r>
                      <a:rPr lang="en-US" altLang="ja-JP" b="0" i="1" dirty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 5 </m:t>
                    </m:r>
                    <m:r>
                      <a:rPr lang="ja-JP" altLang="en-US" i="1" dirty="0">
                        <a:latin typeface="Cambria Math" panose="02040503050406030204" pitchFamily="18" charset="0"/>
                        <a:cs typeface="Times New Roman" pitchFamily="18" charset="0"/>
                      </a:rPr>
                      <m:t>であるから</m:t>
                    </m:r>
                    <m:r>
                      <a:rPr lang="en-US" altLang="ja-JP" b="0" i="1" dirty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, </m:t>
                    </m:r>
                    <m:r>
                      <a:rPr lang="ja-JP" altLang="en-US" i="1" dirty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中央値は</m:t>
                    </m:r>
                    <m:r>
                      <a:rPr lang="en-US" altLang="ja-JP" b="0" i="1" dirty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  <m:r>
                      <a:rPr lang="ja-JP" altLang="en-US" i="1" dirty="0">
                        <a:latin typeface="Cambria Math" panose="02040503050406030204" pitchFamily="18" charset="0"/>
                        <a:cs typeface="Times New Roman" pitchFamily="18" charset="0"/>
                      </a:rPr>
                      <m:t>３番目の値である</m:t>
                    </m:r>
                    <m:r>
                      <a:rPr lang="ja-JP" altLang="en-US" i="1" dirty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。</m:t>
                    </m:r>
                  </m:oMath>
                </a14:m>
                <a:br>
                  <a:rPr lang="en-US" altLang="ja-JP" i="1" dirty="0">
                    <a:latin typeface="Cambria Math" panose="02040503050406030204" pitchFamily="18" charset="0"/>
                    <a:cs typeface="Times New Roman" pitchFamily="18" charset="0"/>
                  </a:rPr>
                </a:br>
                <a14:m>
                  <m:oMath xmlns:m="http://schemas.openxmlformats.org/officeDocument/2006/math">
                    <m:r>
                      <a:rPr lang="ja-JP" altLang="en-US" b="0" i="1" dirty="0">
                        <a:latin typeface="Cambria Math" panose="02040503050406030204" pitchFamily="18" charset="0"/>
                        <a:cs typeface="Times New Roman" pitchFamily="18" charset="0"/>
                      </a:rPr>
                      <m:t>よって</m:t>
                    </m:r>
                    <m:r>
                      <a:rPr lang="en-US" altLang="ja-JP" b="0" i="1" dirty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, </m:t>
                    </m:r>
                    <m:r>
                      <a:rPr lang="ja-JP" altLang="en-US" i="1" dirty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中央値は</m:t>
                    </m:r>
                    <m:r>
                      <a:rPr lang="en-US" altLang="ja-JP" b="0" i="1" dirty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   </m:t>
                    </m:r>
                    <m:r>
                      <a:rPr lang="en-US" altLang="ja-JP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 650</m:t>
                    </m:r>
                  </m:oMath>
                </a14:m>
                <a:endParaRPr lang="en-US" altLang="ja-JP" b="0" i="1" dirty="0">
                  <a:latin typeface="Cambria Math" panose="02040503050406030204" pitchFamily="18" charset="0"/>
                  <a:cs typeface="Times New Roman" pitchFamily="18" charset="0"/>
                </a:endParaRP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ja-JP" altLang="en-US" i="1">
                        <a:latin typeface="Cambria Math" panose="02040503050406030204" pitchFamily="18" charset="0"/>
                        <a:cs typeface="Times New Roman" pitchFamily="18" charset="0"/>
                      </a:rPr>
                      <m:t>データ</m:t>
                    </m:r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 400   550   650   750   1000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   9000</m:t>
                    </m:r>
                    <m:r>
                      <a:rPr lang="en-US" altLang="ja-JP" i="1"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  <m:r>
                      <a:rPr lang="ja-JP" altLang="en-US" i="1">
                        <a:latin typeface="Cambria Math" panose="02040503050406030204" pitchFamily="18" charset="0"/>
                        <a:cs typeface="Times New Roman" pitchFamily="18" charset="0"/>
                      </a:rPr>
                      <m:t>の中央値</m:t>
                    </m:r>
                  </m:oMath>
                </a14:m>
                <a:br>
                  <a:rPr lang="en-US" altLang="ja-JP" i="1" dirty="0">
                    <a:latin typeface="Cambria Math" panose="02040503050406030204" pitchFamily="18" charset="0"/>
                    <a:cs typeface="Times New Roman" pitchFamily="18" charset="0"/>
                  </a:rPr>
                </a:br>
                <a14:m>
                  <m:oMath xmlns:m="http://schemas.openxmlformats.org/officeDocument/2006/math">
                    <m:r>
                      <a:rPr lang="ja-JP" altLang="en-US" i="1" dirty="0">
                        <a:latin typeface="Cambria Math" panose="02040503050406030204" pitchFamily="18" charset="0"/>
                        <a:cs typeface="Times New Roman" pitchFamily="18" charset="0"/>
                      </a:rPr>
                      <m:t>データの大きさは</m:t>
                    </m:r>
                    <m:r>
                      <a:rPr lang="en-US" altLang="ja-JP" i="1" dirty="0"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  <m:r>
                      <a:rPr lang="en-US" altLang="ja-JP" b="0" i="1" dirty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6</m:t>
                    </m:r>
                    <m:r>
                      <a:rPr lang="en-US" altLang="ja-JP" i="1" dirty="0"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  <m:r>
                      <a:rPr lang="ja-JP" altLang="en-US" i="1" dirty="0">
                        <a:latin typeface="Cambria Math" panose="02040503050406030204" pitchFamily="18" charset="0"/>
                        <a:cs typeface="Times New Roman" pitchFamily="18" charset="0"/>
                      </a:rPr>
                      <m:t>であるから</m:t>
                    </m:r>
                    <m:r>
                      <a:rPr lang="en-US" altLang="ja-JP" b="0" i="1" dirty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, </m:t>
                    </m:r>
                    <m:r>
                      <a:rPr lang="ja-JP" altLang="en-US" i="1" dirty="0">
                        <a:latin typeface="Cambria Math" panose="02040503050406030204" pitchFamily="18" charset="0"/>
                        <a:cs typeface="Times New Roman" pitchFamily="18" charset="0"/>
                      </a:rPr>
                      <m:t>中央値は</m:t>
                    </m:r>
                    <m:r>
                      <a:rPr lang="en-US" altLang="ja-JP" i="1" dirty="0"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  <m:r>
                      <a:rPr lang="ja-JP" altLang="en-US" i="1" dirty="0">
                        <a:latin typeface="Cambria Math" panose="02040503050406030204" pitchFamily="18" charset="0"/>
                        <a:cs typeface="Times New Roman" pitchFamily="18" charset="0"/>
                      </a:rPr>
                      <m:t>３番目の値と４番目の値の平均値である。</m:t>
                    </m:r>
                  </m:oMath>
                </a14:m>
                <a:br>
                  <a:rPr lang="en-US" altLang="ja-JP" i="1" dirty="0">
                    <a:latin typeface="Cambria Math" panose="02040503050406030204" pitchFamily="18" charset="0"/>
                    <a:cs typeface="Times New Roman" pitchFamily="18" charset="0"/>
                  </a:rPr>
                </a:br>
                <a14:m>
                  <m:oMath xmlns:m="http://schemas.openxmlformats.org/officeDocument/2006/math">
                    <m:r>
                      <a:rPr lang="ja-JP" altLang="en-US" i="1" dirty="0">
                        <a:latin typeface="Cambria Math" panose="02040503050406030204" pitchFamily="18" charset="0"/>
                        <a:cs typeface="Times New Roman" pitchFamily="18" charset="0"/>
                      </a:rPr>
                      <m:t>よって</m:t>
                    </m:r>
                    <m:r>
                      <a:rPr lang="en-US" altLang="ja-JP" b="0" i="1" dirty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, </m:t>
                    </m:r>
                    <m:r>
                      <a:rPr lang="ja-JP" altLang="en-US" i="1" dirty="0">
                        <a:latin typeface="Cambria Math" panose="02040503050406030204" pitchFamily="18" charset="0"/>
                        <a:cs typeface="Times New Roman" pitchFamily="18" charset="0"/>
                      </a:rPr>
                      <m:t>中央値は</m:t>
                    </m:r>
                    <m:r>
                      <a:rPr lang="en-US" altLang="ja-JP" i="1" dirty="0"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  <m:f>
                      <m:fPr>
                        <m:ctrlPr>
                          <a:rPr lang="en-US" altLang="ja-JP" b="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altLang="ja-JP" b="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ja-JP" b="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altLang="ja-JP" b="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altLang="ja-JP" b="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650+750</m:t>
                        </m:r>
                      </m:e>
                    </m:d>
                    <m:r>
                      <a:rPr lang="en-US" altLang="ja-JP" b="0" i="1" dirty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r>
                      <a:rPr lang="en-US" altLang="ja-JP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70</m:t>
                    </m:r>
                    <m:r>
                      <a:rPr lang="en-US" altLang="ja-JP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0</m:t>
                    </m:r>
                  </m:oMath>
                </a14:m>
                <a:endParaRPr lang="en-US" altLang="ja-JP" i="1" dirty="0">
                  <a:latin typeface="Cambria Math" panose="02040503050406030204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7461485"/>
      </p:ext>
    </p:extLst>
  </p:cSld>
  <p:clrMapOvr>
    <a:masterClrMapping/>
  </p:clrMapOvr>
  <p:transition spd="med">
    <p:pull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練習問題</a:t>
            </a:r>
            <a:r>
              <a:rPr kumimoji="1" lang="en-US" altLang="ja-JP" dirty="0"/>
              <a:t>5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>
              <a:xfrm>
                <a:off x="1197868" y="1451552"/>
                <a:ext cx="10729193" cy="2265479"/>
              </a:xfrm>
            </p:spPr>
            <p:txBody>
              <a:bodyPr>
                <a:normAutofit lnSpcReduction="10000"/>
              </a:bodyPr>
              <a:lstStyle/>
              <a:p>
                <a:pPr>
                  <a:buNone/>
                </a:pPr>
                <a14:m>
                  <m:oMath xmlns:m="http://schemas.openxmlformats.org/officeDocument/2006/math">
                    <m:r>
                      <a:rPr lang="ja-JP" altLang="en-US" sz="320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下</m:t>
                    </m:r>
                  </m:oMath>
                </a14:m>
                <a:r>
                  <a:rPr lang="ja-JP" altLang="en-US" sz="3200" dirty="0">
                    <a:latin typeface="Times New Roman" pitchFamily="18" charset="0"/>
                    <a:cs typeface="Times New Roman" pitchFamily="18" charset="0"/>
                  </a:rPr>
                  <a:t>のデータは </a:t>
                </a:r>
                <a:r>
                  <a:rPr lang="en-US" altLang="ja-JP" sz="3200" dirty="0">
                    <a:latin typeface="Times New Roman" pitchFamily="18" charset="0"/>
                    <a:cs typeface="Times New Roman" pitchFamily="18" charset="0"/>
                  </a:rPr>
                  <a:t>9 </a:t>
                </a:r>
                <a:r>
                  <a:rPr lang="ja-JP" altLang="en-US" sz="3200" dirty="0">
                    <a:latin typeface="Times New Roman" pitchFamily="18" charset="0"/>
                    <a:cs typeface="Times New Roman" pitchFamily="18" charset="0"/>
                  </a:rPr>
                  <a:t>人の生徒の右手の握力の測定値である。</a:t>
                </a:r>
                <a:endParaRPr lang="en-US" altLang="ja-JP" sz="32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r>
                  <a:rPr lang="ja-JP" altLang="en-US" sz="3200" dirty="0">
                    <a:latin typeface="Times New Roman" pitchFamily="18" charset="0"/>
                    <a:cs typeface="Times New Roman" pitchFamily="18" charset="0"/>
                  </a:rPr>
                  <a:t>このデータの中央値を求めよ。また</a:t>
                </a:r>
                <a:r>
                  <a:rPr lang="en-US" altLang="ja-JP" sz="32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ja-JP" altLang="en-US" sz="3200" dirty="0">
                    <a:latin typeface="Times New Roman" pitchFamily="18" charset="0"/>
                    <a:cs typeface="Times New Roman" pitchFamily="18" charset="0"/>
                  </a:rPr>
                  <a:t>このデータに</a:t>
                </a:r>
                <a:r>
                  <a:rPr lang="en-US" altLang="ja-JP" sz="3200" dirty="0">
                    <a:latin typeface="Times New Roman" pitchFamily="18" charset="0"/>
                    <a:cs typeface="Times New Roman" pitchFamily="18" charset="0"/>
                  </a:rPr>
                  <a:t>,10</a:t>
                </a:r>
                <a:r>
                  <a:rPr lang="ja-JP" altLang="en-US" sz="3200" dirty="0">
                    <a:latin typeface="Times New Roman" pitchFamily="18" charset="0"/>
                    <a:cs typeface="Times New Roman" pitchFamily="18" charset="0"/>
                  </a:rPr>
                  <a:t>人目の測定値として</a:t>
                </a:r>
                <a:r>
                  <a:rPr lang="en-US" altLang="ja-JP" sz="3200" dirty="0">
                    <a:latin typeface="Times New Roman" pitchFamily="18" charset="0"/>
                    <a:cs typeface="Times New Roman" pitchFamily="18" charset="0"/>
                  </a:rPr>
                  <a:t>41kg </a:t>
                </a:r>
                <a:r>
                  <a:rPr lang="ja-JP" altLang="en-US" sz="3200" dirty="0">
                    <a:latin typeface="Times New Roman" pitchFamily="18" charset="0"/>
                    <a:cs typeface="Times New Roman" pitchFamily="18" charset="0"/>
                  </a:rPr>
                  <a:t>が追加されたときの中央値を求めよ。（単位は </a:t>
                </a:r>
                <a:r>
                  <a:rPr lang="en-US" altLang="ja-JP" sz="3200" dirty="0">
                    <a:latin typeface="Times New Roman" pitchFamily="18" charset="0"/>
                    <a:cs typeface="Times New Roman" pitchFamily="18" charset="0"/>
                  </a:rPr>
                  <a:t>kg</a:t>
                </a:r>
                <a:r>
                  <a:rPr lang="ja-JP" alt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ja-JP" sz="3200" dirty="0"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  <a:p>
                <a:pPr>
                  <a:buNone/>
                </a:pPr>
                <a:endParaRPr lang="en-US" altLang="ja-JP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97868" y="1451552"/>
                <a:ext cx="10729193" cy="2265479"/>
              </a:xfrm>
              <a:blipFill>
                <a:blip r:embed="rId3"/>
                <a:stretch>
                  <a:fillRect l="-1477" t="-8871" r="-488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コンテンツ プレースホルダ 2"/>
              <p:cNvSpPr txBox="1">
                <a:spLocks/>
              </p:cNvSpPr>
              <p:nvPr/>
            </p:nvSpPr>
            <p:spPr>
              <a:xfrm>
                <a:off x="2074108" y="3951142"/>
                <a:ext cx="8821455" cy="264621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246888" indent="-246888" algn="l" defTabSz="914400" rtl="0" eaLnBrk="1" latinLnBrk="0" hangingPunct="1">
                  <a:lnSpc>
                    <a:spcPct val="90000"/>
                  </a:lnSpc>
                  <a:spcBef>
                    <a:spcPts val="1400"/>
                  </a:spcBef>
                  <a:buFont typeface="Euphemia" pitchFamily="34" charset="0"/>
                  <a:buChar char="›"/>
                  <a:defRPr kumimoji="1" lang="ja-JP" sz="2800" kern="1200">
                    <a:solidFill>
                      <a:schemeClr val="tx1"/>
                    </a:solidFill>
                    <a:latin typeface="HG丸ｺﾞｼｯｸM-PRO" pitchFamily="50" charset="-128"/>
                    <a:ea typeface="HG丸ｺﾞｼｯｸM-PRO" pitchFamily="50" charset="-128"/>
                    <a:cs typeface="HG丸ｺﾞｼｯｸM-PRO" pitchFamily="50" charset="-128"/>
                  </a:defRPr>
                </a:lvl1pPr>
                <a:lvl2pPr marL="61264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–"/>
                  <a:defRPr kumimoji="1" lang="ja-JP" sz="2400" kern="1200">
                    <a:solidFill>
                      <a:schemeClr val="tx1"/>
                    </a:solidFill>
                    <a:latin typeface="HG丸ｺﾞｼｯｸM-PRO" pitchFamily="50" charset="-128"/>
                    <a:ea typeface="HG丸ｺﾞｼｯｸM-PRO" pitchFamily="50" charset="-128"/>
                    <a:cs typeface="HG丸ｺﾞｼｯｸM-PRO" pitchFamily="50" charset="-128"/>
                  </a:defRPr>
                </a:lvl2pPr>
                <a:lvl3pPr marL="97840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kumimoji="1" lang="ja-JP" sz="2000" kern="1200">
                    <a:solidFill>
                      <a:schemeClr val="tx1"/>
                    </a:solidFill>
                    <a:latin typeface="HG丸ｺﾞｼｯｸM-PRO" pitchFamily="50" charset="-128"/>
                    <a:ea typeface="HG丸ｺﾞｼｯｸM-PRO" pitchFamily="50" charset="-128"/>
                    <a:cs typeface="HG丸ｺﾞｼｯｸM-PRO" pitchFamily="50" charset="-128"/>
                  </a:defRPr>
                </a:lvl3pPr>
                <a:lvl4pPr marL="134416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Arial" pitchFamily="34" charset="0"/>
                  <a:buChar char="–"/>
                  <a:defRPr kumimoji="1" lang="ja-JP" sz="1800" kern="1200">
                    <a:solidFill>
                      <a:schemeClr val="tx1"/>
                    </a:solidFill>
                    <a:latin typeface="HG丸ｺﾞｼｯｸM-PRO" pitchFamily="50" charset="-128"/>
                    <a:ea typeface="HG丸ｺﾞｼｯｸM-PRO" pitchFamily="50" charset="-128"/>
                    <a:cs typeface="HG丸ｺﾞｼｯｸM-PRO" pitchFamily="50" charset="-128"/>
                  </a:defRPr>
                </a:lvl4pPr>
                <a:lvl5pPr marL="170992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kumimoji="1" lang="ja-JP" sz="1800" kern="1200">
                    <a:solidFill>
                      <a:schemeClr val="tx1"/>
                    </a:solidFill>
                    <a:latin typeface="HG丸ｺﾞｼｯｸM-PRO" pitchFamily="50" charset="-128"/>
                    <a:ea typeface="HG丸ｺﾞｼｯｸM-PRO" pitchFamily="50" charset="-128"/>
                    <a:cs typeface="HG丸ｺﾞｼｯｸM-PRO" pitchFamily="50" charset="-128"/>
                  </a:defRPr>
                </a:lvl5pPr>
                <a:lvl6pPr marL="207568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–"/>
                  <a:defRPr kumimoji="1" lang="ja-JP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44144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kumimoji="1" lang="ja-JP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80720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–"/>
                  <a:defRPr kumimoji="1" lang="ja-JP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17296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kumimoji="1" lang="ja-JP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Font typeface="Euphemia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320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順番に並べると</m:t>
                      </m:r>
                    </m:oMath>
                  </m:oMathPara>
                </a14:m>
                <a:endParaRPr lang="en-US" altLang="ja-JP" sz="3200" i="1" dirty="0">
                  <a:latin typeface="Cambria Math" panose="02040503050406030204" pitchFamily="18" charset="0"/>
                  <a:cs typeface="Times New Roman" pitchFamily="18" charset="0"/>
                </a:endParaRPr>
              </a:p>
              <a:p>
                <a:pPr>
                  <a:buFont typeface="Euphemia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3200" b="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38, 40, 42, 42, 44, 46, 47, 50, 65</m:t>
                      </m:r>
                    </m:oMath>
                  </m:oMathPara>
                </a14:m>
                <a:endParaRPr lang="en-US" altLang="ja-JP" sz="3200" i="1" dirty="0">
                  <a:latin typeface="Cambria Math" panose="02040503050406030204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3200" i="1" dirty="0">
                          <a:latin typeface="Cambria Math" panose="02040503050406030204" pitchFamily="18" charset="0"/>
                          <a:cs typeface="Times New Roman" pitchFamily="18" charset="0"/>
                        </a:rPr>
                        <m:t>よって、中央値は</m:t>
                      </m:r>
                      <m:r>
                        <a:rPr lang="en-US" altLang="ja-JP" sz="3200" b="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 </m:t>
                      </m:r>
                      <m:r>
                        <a:rPr lang="en-US" altLang="ja-JP" sz="3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44(</m:t>
                      </m:r>
                      <m:r>
                        <m:rPr>
                          <m:sty m:val="p"/>
                        </m:rPr>
                        <a:rPr lang="en-US" altLang="ja-JP" sz="3200" b="0" i="0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kg</m:t>
                      </m:r>
                      <m:r>
                        <a:rPr lang="en-US" altLang="ja-JP" sz="3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en-US" altLang="ja-JP" sz="32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3200" b="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41 </m:t>
                      </m:r>
                      <m:r>
                        <a:rPr lang="ja-JP" altLang="en-US" sz="3200" b="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を</m:t>
                      </m:r>
                      <m:r>
                        <a:rPr lang="ja-JP" altLang="en-US" sz="3200" i="1" dirty="0">
                          <a:latin typeface="Cambria Math" panose="02040503050406030204" pitchFamily="18" charset="0"/>
                          <a:cs typeface="Times New Roman" pitchFamily="18" charset="0"/>
                        </a:rPr>
                        <m:t>加えて順番に並べると</m:t>
                      </m:r>
                    </m:oMath>
                  </m:oMathPara>
                </a14:m>
                <a:endParaRPr lang="en-US" altLang="ja-JP" sz="3200" i="1" dirty="0">
                  <a:latin typeface="Cambria Math" panose="02040503050406030204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3200" i="1" dirty="0">
                          <a:latin typeface="Cambria Math" panose="02040503050406030204" pitchFamily="18" charset="0"/>
                          <a:cs typeface="Times New Roman" pitchFamily="18" charset="0"/>
                        </a:rPr>
                        <m:t>38, 40, </m:t>
                      </m:r>
                      <m:r>
                        <a:rPr lang="en-US" altLang="ja-JP" sz="3200" b="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41, </m:t>
                      </m:r>
                      <m:r>
                        <a:rPr lang="en-US" altLang="ja-JP" sz="3200" i="1" dirty="0">
                          <a:latin typeface="Cambria Math" panose="02040503050406030204" pitchFamily="18" charset="0"/>
                          <a:cs typeface="Times New Roman" pitchFamily="18" charset="0"/>
                        </a:rPr>
                        <m:t>42, 42, 44, 46, 47, 50, 65</m:t>
                      </m:r>
                    </m:oMath>
                  </m:oMathPara>
                </a14:m>
                <a:endParaRPr lang="en-US" altLang="ja-JP" sz="3200" i="1" dirty="0">
                  <a:latin typeface="Cambria Math" panose="02040503050406030204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3200" i="1" dirty="0">
                          <a:latin typeface="Cambria Math" panose="02040503050406030204" pitchFamily="18" charset="0"/>
                          <a:cs typeface="Times New Roman" pitchFamily="18" charset="0"/>
                        </a:rPr>
                        <m:t>よって、中央値は</m:t>
                      </m:r>
                      <m:r>
                        <a:rPr lang="en-US" altLang="ja-JP" sz="3200" i="1" dirty="0">
                          <a:latin typeface="Cambria Math" panose="02040503050406030204" pitchFamily="18" charset="0"/>
                          <a:cs typeface="Times New Roman" pitchFamily="18" charset="0"/>
                        </a:rPr>
                        <m:t> </m:t>
                      </m:r>
                      <m:f>
                        <m:fPr>
                          <m:ctrlPr>
                            <a:rPr lang="en-US" altLang="ja-JP" sz="32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3200" b="0" i="1" dirty="0" smtClean="0">
                              <a:latin typeface="Cambria Math" panose="02040503050406030204" pitchFamily="18" charset="0"/>
                            </a:rPr>
                            <m:t>42+44</m:t>
                          </m:r>
                        </m:num>
                        <m:den>
                          <m:r>
                            <a:rPr lang="en-US" altLang="ja-JP" sz="32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ja-JP" sz="3200" b="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r>
                        <a:rPr lang="en-US" altLang="ja-JP" sz="32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4</m:t>
                      </m:r>
                      <m:r>
                        <a:rPr lang="en-US" altLang="ja-JP" sz="3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3</m:t>
                      </m:r>
                      <m:r>
                        <a:rPr lang="en-US" altLang="ja-JP" sz="32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altLang="ja-JP" sz="3200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kg</m:t>
                      </m:r>
                      <m:r>
                        <a:rPr lang="en-US" altLang="ja-JP" sz="32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ar-AE" altLang="ja-JP" sz="32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endParaRPr lang="ar-AE" altLang="ja-JP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コンテンツ プレースホルダ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4108" y="3951142"/>
                <a:ext cx="8821455" cy="2646210"/>
              </a:xfrm>
              <a:prstGeom prst="rect">
                <a:avLst/>
              </a:prstGeom>
              <a:blipFill>
                <a:blip r:embed="rId4"/>
                <a:stretch>
                  <a:fillRect t="-115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4807847"/>
              </p:ext>
            </p:extLst>
          </p:nvPr>
        </p:nvGraphicFramePr>
        <p:xfrm>
          <a:off x="2943225" y="3584575"/>
          <a:ext cx="6696075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Worksheet" r:id="rId5" imgW="6696143" imgH="333465" progId="Excel.Sheet.12">
                  <p:embed/>
                </p:oleObj>
              </mc:Choice>
              <mc:Fallback>
                <p:oleObj name="Worksheet" r:id="rId5" imgW="6696143" imgH="33346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43225" y="3584575"/>
                        <a:ext cx="6696075" cy="333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7656548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最頻値</a:t>
            </a:r>
            <a:r>
              <a:rPr kumimoji="1" lang="en-US" altLang="ja-JP" dirty="0"/>
              <a:t>(</a:t>
            </a:r>
            <a:r>
              <a:rPr kumimoji="1" lang="ja-JP" altLang="en-US" dirty="0"/>
              <a:t>モード</a:t>
            </a:r>
            <a:r>
              <a:rPr kumimoji="1" lang="en-US" altLang="ja-JP" dirty="0"/>
              <a:t> mode)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　</m:t>
                      </m:r>
                      <m:r>
                        <a:rPr lang="ja-JP" altLang="en-US" sz="3200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データ</m:t>
                      </m:r>
                      <m:r>
                        <a:rPr lang="ja-JP" altLang="en-US" sz="320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において、</m:t>
                      </m:r>
                      <m:r>
                        <a:rPr lang="ja-JP" altLang="en-US" sz="3200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最も個数の多い値を</m:t>
                      </m:r>
                      <m:r>
                        <a:rPr lang="en-US" altLang="ja-JP" sz="32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,</m:t>
                      </m:r>
                    </m:oMath>
                  </m:oMathPara>
                </a14:m>
                <a:endParaRPr lang="en-US" altLang="ja-JP" sz="3200" i="1" dirty="0">
                  <a:latin typeface="Cambria Math" panose="02040503050406030204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dirty="0">
                          <a:latin typeface="Cambria Math" panose="02040503050406030204" pitchFamily="18" charset="0"/>
                          <a:cs typeface="Times New Roman" pitchFamily="18" charset="0"/>
                        </a:rPr>
                        <m:t>その</m:t>
                      </m:r>
                      <m:r>
                        <a:rPr lang="ja-JP" altLang="en-US" sz="320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データの</m:t>
                      </m:r>
                      <m:r>
                        <a:rPr lang="en-US" altLang="ja-JP" sz="3200" b="1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 </m:t>
                      </m:r>
                      <m:r>
                        <a:rPr lang="ja-JP" altLang="en-US" sz="32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最頻</m:t>
                      </m:r>
                      <m:r>
                        <a:rPr lang="ja-JP" alt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値</m:t>
                      </m:r>
                      <m:r>
                        <a:rPr lang="en-US" altLang="ja-JP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 </m:t>
                      </m:r>
                      <m:r>
                        <a:rPr lang="ja-JP" altLang="en-US" sz="3200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または</m:t>
                      </m:r>
                      <m:r>
                        <a:rPr lang="en-US" altLang="ja-JP" sz="32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 </m:t>
                      </m:r>
                      <m:r>
                        <a:rPr lang="ja-JP" altLang="en-US" sz="32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モード</m:t>
                      </m:r>
                      <m:r>
                        <a:rPr lang="en-US" altLang="ja-JP" sz="3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 </m:t>
                      </m:r>
                      <m:r>
                        <a:rPr lang="ja-JP" altLang="en-US" sz="3200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という。</m:t>
                      </m:r>
                    </m:oMath>
                  </m:oMathPara>
                </a14:m>
                <a:endParaRPr lang="en-US" altLang="ja-JP" sz="3200" i="1" dirty="0">
                  <a:latin typeface="Cambria Math" panose="02040503050406030204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dirty="0">
                          <a:latin typeface="Cambria Math" panose="02040503050406030204" pitchFamily="18" charset="0"/>
                          <a:cs typeface="Times New Roman" pitchFamily="18" charset="0"/>
                        </a:rPr>
                        <m:t>服や靴の最も売れ行きの良いサイズなどを</m:t>
                      </m:r>
                    </m:oMath>
                  </m:oMathPara>
                </a14:m>
                <a:endParaRPr lang="en-US" altLang="ja-JP" sz="3200" i="1" dirty="0">
                  <a:latin typeface="Cambria Math" panose="02040503050406030204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知りたい場合</m:t>
                      </m:r>
                      <m:r>
                        <a:rPr lang="ja-JP" altLang="en-US" sz="3200" i="1" dirty="0">
                          <a:latin typeface="Cambria Math" panose="02040503050406030204" pitchFamily="18" charset="0"/>
                          <a:cs typeface="Times New Roman" pitchFamily="18" charset="0"/>
                        </a:rPr>
                        <m:t>に</m:t>
                      </m:r>
                      <m:r>
                        <a:rPr lang="en-US" altLang="ja-JP" sz="3200" b="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, </m:t>
                      </m:r>
                      <m:r>
                        <a:rPr lang="ja-JP" altLang="en-US" sz="320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最頻値はよい代表値である</m:t>
                      </m:r>
                      <m:r>
                        <a:rPr lang="ja-JP" altLang="en-US" sz="3200" i="1" dirty="0">
                          <a:latin typeface="Cambria Math" panose="02040503050406030204" pitchFamily="18" charset="0"/>
                          <a:cs typeface="Times New Roman" pitchFamily="18" charset="0"/>
                        </a:rPr>
                        <m:t>。</m:t>
                      </m:r>
                    </m:oMath>
                  </m:oMathPara>
                </a14:m>
                <a:endParaRPr lang="en-US" altLang="ja-JP" sz="3200" i="1" dirty="0">
                  <a:latin typeface="Cambria Math" panose="02040503050406030204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5857058"/>
      </p:ext>
    </p:extLst>
  </p:cSld>
  <p:clrMapOvr>
    <a:masterClrMapping/>
  </p:clrMapOvr>
  <p:transition spd="med">
    <p:pull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例題（最頻値）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>
              <a:xfrm>
                <a:off x="1197867" y="1617202"/>
                <a:ext cx="10729193" cy="1379750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 xmlns:m="http://schemas.openxmlformats.org/officeDocument/2006/math">
                    <m:r>
                      <a:rPr lang="ja-JP" altLang="en-US" sz="320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下</m:t>
                    </m:r>
                  </m:oMath>
                </a14:m>
                <a:r>
                  <a:rPr lang="ja-JP" altLang="en-US" sz="3200" dirty="0">
                    <a:latin typeface="Times New Roman" pitchFamily="18" charset="0"/>
                    <a:cs typeface="Times New Roman" pitchFamily="18" charset="0"/>
                  </a:rPr>
                  <a:t>の表は</a:t>
                </a:r>
                <a:r>
                  <a:rPr lang="en-US" altLang="ja-JP" sz="3200" dirty="0">
                    <a:latin typeface="Times New Roman" pitchFamily="18" charset="0"/>
                    <a:cs typeface="Times New Roman" pitchFamily="18" charset="0"/>
                  </a:rPr>
                  <a:t>,</a:t>
                </a:r>
              </a:p>
              <a:p>
                <a:pPr>
                  <a:buNone/>
                </a:pPr>
                <a:r>
                  <a:rPr lang="ja-JP" altLang="en-US" sz="3200" dirty="0">
                    <a:latin typeface="Times New Roman" pitchFamily="18" charset="0"/>
                    <a:cs typeface="Times New Roman" pitchFamily="18" charset="0"/>
                  </a:rPr>
                  <a:t>ある店での一週間の靴のサイズ別の販売数である。</a:t>
                </a:r>
                <a:endParaRPr lang="en-US" altLang="ja-JP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97867" y="1617202"/>
                <a:ext cx="10729193" cy="1379750"/>
              </a:xfrm>
              <a:blipFill>
                <a:blip r:embed="rId3"/>
                <a:stretch>
                  <a:fillRect l="-1477" t="-1101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コンテンツ プレースホルダ 2"/>
              <p:cNvSpPr txBox="1">
                <a:spLocks/>
              </p:cNvSpPr>
              <p:nvPr/>
            </p:nvSpPr>
            <p:spPr>
              <a:xfrm>
                <a:off x="1593436" y="4509120"/>
                <a:ext cx="8821455" cy="144016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46888" indent="-246888" algn="l" defTabSz="914400" rtl="0" eaLnBrk="1" latinLnBrk="0" hangingPunct="1">
                  <a:lnSpc>
                    <a:spcPct val="90000"/>
                  </a:lnSpc>
                  <a:spcBef>
                    <a:spcPts val="1400"/>
                  </a:spcBef>
                  <a:buFont typeface="Euphemia" pitchFamily="34" charset="0"/>
                  <a:buChar char="›"/>
                  <a:defRPr kumimoji="1" lang="ja-JP" sz="2800" kern="1200">
                    <a:solidFill>
                      <a:schemeClr val="tx1"/>
                    </a:solidFill>
                    <a:latin typeface="HG丸ｺﾞｼｯｸM-PRO" pitchFamily="50" charset="-128"/>
                    <a:ea typeface="HG丸ｺﾞｼｯｸM-PRO" pitchFamily="50" charset="-128"/>
                    <a:cs typeface="HG丸ｺﾞｼｯｸM-PRO" pitchFamily="50" charset="-128"/>
                  </a:defRPr>
                </a:lvl1pPr>
                <a:lvl2pPr marL="61264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–"/>
                  <a:defRPr kumimoji="1" lang="ja-JP" sz="2400" kern="1200">
                    <a:solidFill>
                      <a:schemeClr val="tx1"/>
                    </a:solidFill>
                    <a:latin typeface="HG丸ｺﾞｼｯｸM-PRO" pitchFamily="50" charset="-128"/>
                    <a:ea typeface="HG丸ｺﾞｼｯｸM-PRO" pitchFamily="50" charset="-128"/>
                    <a:cs typeface="HG丸ｺﾞｼｯｸM-PRO" pitchFamily="50" charset="-128"/>
                  </a:defRPr>
                </a:lvl2pPr>
                <a:lvl3pPr marL="97840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kumimoji="1" lang="ja-JP" sz="2000" kern="1200">
                    <a:solidFill>
                      <a:schemeClr val="tx1"/>
                    </a:solidFill>
                    <a:latin typeface="HG丸ｺﾞｼｯｸM-PRO" pitchFamily="50" charset="-128"/>
                    <a:ea typeface="HG丸ｺﾞｼｯｸM-PRO" pitchFamily="50" charset="-128"/>
                    <a:cs typeface="HG丸ｺﾞｼｯｸM-PRO" pitchFamily="50" charset="-128"/>
                  </a:defRPr>
                </a:lvl3pPr>
                <a:lvl4pPr marL="134416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Arial" pitchFamily="34" charset="0"/>
                  <a:buChar char="–"/>
                  <a:defRPr kumimoji="1" lang="ja-JP" sz="1800" kern="1200">
                    <a:solidFill>
                      <a:schemeClr val="tx1"/>
                    </a:solidFill>
                    <a:latin typeface="HG丸ｺﾞｼｯｸM-PRO" pitchFamily="50" charset="-128"/>
                    <a:ea typeface="HG丸ｺﾞｼｯｸM-PRO" pitchFamily="50" charset="-128"/>
                    <a:cs typeface="HG丸ｺﾞｼｯｸM-PRO" pitchFamily="50" charset="-128"/>
                  </a:defRPr>
                </a:lvl4pPr>
                <a:lvl5pPr marL="170992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kumimoji="1" lang="ja-JP" sz="1800" kern="1200">
                    <a:solidFill>
                      <a:schemeClr val="tx1"/>
                    </a:solidFill>
                    <a:latin typeface="HG丸ｺﾞｼｯｸM-PRO" pitchFamily="50" charset="-128"/>
                    <a:ea typeface="HG丸ｺﾞｼｯｸM-PRO" pitchFamily="50" charset="-128"/>
                    <a:cs typeface="HG丸ｺﾞｼｯｸM-PRO" pitchFamily="50" charset="-128"/>
                  </a:defRPr>
                </a:lvl5pPr>
                <a:lvl6pPr marL="207568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–"/>
                  <a:defRPr kumimoji="1" lang="ja-JP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44144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kumimoji="1" lang="ja-JP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80720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–"/>
                  <a:defRPr kumimoji="1" lang="ja-JP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17296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kumimoji="1" lang="ja-JP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Font typeface="Euphemia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320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最頻値</m:t>
                      </m:r>
                      <m:r>
                        <a:rPr lang="ja-JP" altLang="en-US" sz="3200" i="1" dirty="0">
                          <a:latin typeface="Cambria Math" panose="02040503050406030204" pitchFamily="18" charset="0"/>
                          <a:cs typeface="Times New Roman" pitchFamily="18" charset="0"/>
                        </a:rPr>
                        <m:t>は</m:t>
                      </m:r>
                      <m:r>
                        <a:rPr lang="en-US" altLang="ja-JP" sz="3200" b="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 </m:t>
                      </m:r>
                      <m:r>
                        <a:rPr lang="en-US" altLang="ja-JP" sz="3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26</m:t>
                      </m:r>
                      <m:r>
                        <a:rPr lang="en-US" altLang="ja-JP" sz="3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altLang="ja-JP" sz="3200" b="0" i="0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cm</m:t>
                      </m:r>
                      <m:r>
                        <a:rPr lang="en-US" altLang="ja-JP" sz="3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ar-AE" altLang="ja-JP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コンテンツ プレースホルダ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3436" y="4509120"/>
                <a:ext cx="8821455" cy="144016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1005216"/>
              </p:ext>
            </p:extLst>
          </p:nvPr>
        </p:nvGraphicFramePr>
        <p:xfrm>
          <a:off x="1197867" y="3155514"/>
          <a:ext cx="10584481" cy="7055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Worksheet" r:id="rId5" imgW="11849100" imgH="790665" progId="Excel.Sheet.12">
                  <p:embed/>
                </p:oleObj>
              </mc:Choice>
              <mc:Fallback>
                <p:oleObj name="Worksheet" r:id="rId5" imgW="11849100" imgH="79066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97867" y="3155514"/>
                        <a:ext cx="10584481" cy="7055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0456207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練習問題６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197867" y="1617202"/>
            <a:ext cx="7056785" cy="1440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ja-JP" altLang="en-US" sz="3200" dirty="0">
                <a:latin typeface="Times New Roman" pitchFamily="18" charset="0"/>
                <a:cs typeface="Times New Roman" pitchFamily="18" charset="0"/>
              </a:rPr>
              <a:t>右の度数分布表について</a:t>
            </a:r>
            <a:r>
              <a:rPr lang="en-US" altLang="ja-JP" sz="32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ja-JP" altLang="en-US" sz="3200" dirty="0">
                <a:latin typeface="Times New Roman" pitchFamily="18" charset="0"/>
                <a:cs typeface="Times New Roman" pitchFamily="18" charset="0"/>
              </a:rPr>
              <a:t>最頻値を求めよ。</a:t>
            </a:r>
            <a:endParaRPr lang="en-US" altLang="ja-JP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コンテンツ プレースホルダ 2"/>
              <p:cNvSpPr txBox="1">
                <a:spLocks/>
              </p:cNvSpPr>
              <p:nvPr/>
            </p:nvSpPr>
            <p:spPr>
              <a:xfrm>
                <a:off x="1197867" y="3944653"/>
                <a:ext cx="8821455" cy="232125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46888" indent="-246888" algn="l" defTabSz="914400" rtl="0" eaLnBrk="1" latinLnBrk="0" hangingPunct="1">
                  <a:lnSpc>
                    <a:spcPct val="90000"/>
                  </a:lnSpc>
                  <a:spcBef>
                    <a:spcPts val="1400"/>
                  </a:spcBef>
                  <a:buFont typeface="Euphemia" pitchFamily="34" charset="0"/>
                  <a:buChar char="›"/>
                  <a:defRPr kumimoji="1" lang="ja-JP" sz="2800" kern="1200">
                    <a:solidFill>
                      <a:schemeClr val="tx1"/>
                    </a:solidFill>
                    <a:latin typeface="HG丸ｺﾞｼｯｸM-PRO" pitchFamily="50" charset="-128"/>
                    <a:ea typeface="HG丸ｺﾞｼｯｸM-PRO" pitchFamily="50" charset="-128"/>
                    <a:cs typeface="HG丸ｺﾞｼｯｸM-PRO" pitchFamily="50" charset="-128"/>
                  </a:defRPr>
                </a:lvl1pPr>
                <a:lvl2pPr marL="61264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–"/>
                  <a:defRPr kumimoji="1" lang="ja-JP" sz="2400" kern="1200">
                    <a:solidFill>
                      <a:schemeClr val="tx1"/>
                    </a:solidFill>
                    <a:latin typeface="HG丸ｺﾞｼｯｸM-PRO" pitchFamily="50" charset="-128"/>
                    <a:ea typeface="HG丸ｺﾞｼｯｸM-PRO" pitchFamily="50" charset="-128"/>
                    <a:cs typeface="HG丸ｺﾞｼｯｸM-PRO" pitchFamily="50" charset="-128"/>
                  </a:defRPr>
                </a:lvl2pPr>
                <a:lvl3pPr marL="97840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kumimoji="1" lang="ja-JP" sz="2000" kern="1200">
                    <a:solidFill>
                      <a:schemeClr val="tx1"/>
                    </a:solidFill>
                    <a:latin typeface="HG丸ｺﾞｼｯｸM-PRO" pitchFamily="50" charset="-128"/>
                    <a:ea typeface="HG丸ｺﾞｼｯｸM-PRO" pitchFamily="50" charset="-128"/>
                    <a:cs typeface="HG丸ｺﾞｼｯｸM-PRO" pitchFamily="50" charset="-128"/>
                  </a:defRPr>
                </a:lvl3pPr>
                <a:lvl4pPr marL="134416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Arial" pitchFamily="34" charset="0"/>
                  <a:buChar char="–"/>
                  <a:defRPr kumimoji="1" lang="ja-JP" sz="1800" kern="1200">
                    <a:solidFill>
                      <a:schemeClr val="tx1"/>
                    </a:solidFill>
                    <a:latin typeface="HG丸ｺﾞｼｯｸM-PRO" pitchFamily="50" charset="-128"/>
                    <a:ea typeface="HG丸ｺﾞｼｯｸM-PRO" pitchFamily="50" charset="-128"/>
                    <a:cs typeface="HG丸ｺﾞｼｯｸM-PRO" pitchFamily="50" charset="-128"/>
                  </a:defRPr>
                </a:lvl4pPr>
                <a:lvl5pPr marL="170992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kumimoji="1" lang="ja-JP" sz="1800" kern="1200">
                    <a:solidFill>
                      <a:schemeClr val="tx1"/>
                    </a:solidFill>
                    <a:latin typeface="HG丸ｺﾞｼｯｸM-PRO" pitchFamily="50" charset="-128"/>
                    <a:ea typeface="HG丸ｺﾞｼｯｸM-PRO" pitchFamily="50" charset="-128"/>
                    <a:cs typeface="HG丸ｺﾞｼｯｸM-PRO" pitchFamily="50" charset="-128"/>
                  </a:defRPr>
                </a:lvl5pPr>
                <a:lvl6pPr marL="207568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–"/>
                  <a:defRPr kumimoji="1" lang="ja-JP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44144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kumimoji="1" lang="ja-JP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80720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–"/>
                  <a:defRPr kumimoji="1" lang="ja-JP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17296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kumimoji="1" lang="ja-JP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一番度数が</m:t>
                      </m:r>
                      <m:r>
                        <a:rPr lang="ja-JP" altLang="en-US" sz="3200" i="1" dirty="0">
                          <a:latin typeface="Cambria Math" panose="02040503050406030204" pitchFamily="18" charset="0"/>
                          <a:cs typeface="Times New Roman" pitchFamily="18" charset="0"/>
                        </a:rPr>
                        <m:t>多い</m:t>
                      </m:r>
                      <m:r>
                        <a:rPr lang="ja-JP" altLang="en-US" sz="320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階級は</m:t>
                      </m:r>
                    </m:oMath>
                  </m:oMathPara>
                </a14:m>
                <a:endParaRPr lang="en-US" altLang="ja-JP" sz="3200" dirty="0">
                  <a:latin typeface="Cambria Math" panose="02040503050406030204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r>
                  <a:rPr lang="ja-JP" altLang="en-US" sz="3200" dirty="0">
                    <a:latin typeface="Cambria Math" panose="02040503050406030204" pitchFamily="18" charset="0"/>
                    <a:cs typeface="Times New Roman" pitchFamily="18" charset="0"/>
                  </a:rPr>
                  <a:t>２０以上２２未満であるので</a:t>
                </a:r>
                <a:r>
                  <a:rPr lang="en-US" altLang="ja-JP" sz="3200" dirty="0">
                    <a:latin typeface="Cambria Math" panose="02040503050406030204" pitchFamily="18" charset="0"/>
                    <a:cs typeface="Times New Roman" pitchFamily="18" charset="0"/>
                  </a:rPr>
                  <a:t>, </a:t>
                </a:r>
              </a:p>
              <a:p>
                <a:pPr>
                  <a:buFont typeface="Euphemia" pitchFamily="34" charset="0"/>
                  <a:buNone/>
                </a:pPr>
                <a:endParaRPr lang="en-US" altLang="ja-JP" sz="3200" i="1" dirty="0">
                  <a:latin typeface="Cambria Math" panose="02040503050406030204" pitchFamily="18" charset="0"/>
                  <a:cs typeface="Times New Roman" pitchFamily="18" charset="0"/>
                </a:endParaRPr>
              </a:p>
              <a:p>
                <a:pPr>
                  <a:buFont typeface="Euphemia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最頻値</m:t>
                      </m:r>
                      <m:r>
                        <a:rPr lang="ja-JP" altLang="en-US" sz="3200" i="1" dirty="0">
                          <a:latin typeface="Cambria Math" panose="02040503050406030204" pitchFamily="18" charset="0"/>
                          <a:cs typeface="Times New Roman" pitchFamily="18" charset="0"/>
                        </a:rPr>
                        <m:t>は</m:t>
                      </m:r>
                      <m:r>
                        <a:rPr lang="en-US" altLang="ja-JP" sz="3200" b="0" i="1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 </m:t>
                      </m:r>
                      <m:r>
                        <a:rPr lang="ja-JP" altLang="en-US" sz="32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２１</m:t>
                      </m:r>
                      <m:r>
                        <a:rPr lang="ja-JP" altLang="en-US" sz="3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℃</m:t>
                      </m:r>
                    </m:oMath>
                  </m:oMathPara>
                </a14:m>
                <a:endParaRPr lang="ar-AE" altLang="ja-JP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6" name="コンテンツ プレースホルダ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7867" y="3944653"/>
                <a:ext cx="8821455" cy="2321259"/>
              </a:xfrm>
              <a:prstGeom prst="rect">
                <a:avLst/>
              </a:prstGeom>
              <a:blipFill>
                <a:blip r:embed="rId2"/>
                <a:stretch>
                  <a:fillRect l="-179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コンテンツ プレースホルダー 4">
            <a:extLst>
              <a:ext uri="{FF2B5EF4-FFF2-40B4-BE49-F238E27FC236}">
                <a16:creationId xmlns:a16="http://schemas.microsoft.com/office/drawing/2014/main" id="{397CF7B2-89CC-46EA-BA2E-DCCFC8F480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6375144"/>
              </p:ext>
            </p:extLst>
          </p:nvPr>
        </p:nvGraphicFramePr>
        <p:xfrm>
          <a:off x="8254652" y="1772816"/>
          <a:ext cx="2916386" cy="4493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282">
                  <a:extLst>
                    <a:ext uri="{9D8B030D-6E8A-4147-A177-3AD203B41FA5}">
                      <a16:colId xmlns:a16="http://schemas.microsoft.com/office/drawing/2014/main" val="2660538147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571978556"/>
                    </a:ext>
                  </a:extLst>
                </a:gridCol>
              </a:tblGrid>
              <a:tr h="499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階級（℃）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度数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3843072"/>
                  </a:ext>
                </a:extLst>
              </a:tr>
              <a:tr h="499233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10</a:t>
                      </a:r>
                      <a:r>
                        <a:rPr kumimoji="1" lang="ja-JP" altLang="en-US" dirty="0"/>
                        <a:t>以上</a:t>
                      </a:r>
                      <a:r>
                        <a:rPr kumimoji="1" lang="en-US" altLang="ja-JP" dirty="0"/>
                        <a:t>12</a:t>
                      </a:r>
                      <a:r>
                        <a:rPr kumimoji="1" lang="ja-JP" altLang="en-US" dirty="0"/>
                        <a:t>未満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3252679"/>
                  </a:ext>
                </a:extLst>
              </a:tr>
              <a:tr h="499233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12</a:t>
                      </a:r>
                      <a:r>
                        <a:rPr kumimoji="1" lang="ja-JP" altLang="en-US" dirty="0"/>
                        <a:t>　</a:t>
                      </a:r>
                      <a:r>
                        <a:rPr kumimoji="1" lang="en-US" altLang="ja-JP" dirty="0"/>
                        <a:t>~</a:t>
                      </a:r>
                      <a:r>
                        <a:rPr kumimoji="1" lang="ja-JP" altLang="en-US" dirty="0"/>
                        <a:t>　</a:t>
                      </a:r>
                      <a:r>
                        <a:rPr kumimoji="1" lang="en-US" altLang="ja-JP" dirty="0"/>
                        <a:t>14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9818732"/>
                  </a:ext>
                </a:extLst>
              </a:tr>
              <a:tr h="499233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14</a:t>
                      </a:r>
                      <a:r>
                        <a:rPr kumimoji="1" lang="ja-JP" altLang="en-US" dirty="0"/>
                        <a:t>　</a:t>
                      </a:r>
                      <a:r>
                        <a:rPr kumimoji="1" lang="en-US" altLang="ja-JP" dirty="0"/>
                        <a:t>~</a:t>
                      </a:r>
                      <a:r>
                        <a:rPr kumimoji="1" lang="ja-JP" altLang="en-US" dirty="0"/>
                        <a:t>　</a:t>
                      </a:r>
                      <a:r>
                        <a:rPr kumimoji="1" lang="en-US" altLang="ja-JP" dirty="0"/>
                        <a:t>16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646892"/>
                  </a:ext>
                </a:extLst>
              </a:tr>
              <a:tr h="499233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16</a:t>
                      </a:r>
                      <a:r>
                        <a:rPr kumimoji="1" lang="ja-JP" altLang="en-US" dirty="0"/>
                        <a:t>　</a:t>
                      </a:r>
                      <a:r>
                        <a:rPr kumimoji="1" lang="en-US" altLang="ja-JP" dirty="0"/>
                        <a:t>~</a:t>
                      </a:r>
                      <a:r>
                        <a:rPr kumimoji="1" lang="ja-JP" altLang="en-US" dirty="0"/>
                        <a:t>　</a:t>
                      </a:r>
                      <a:r>
                        <a:rPr kumimoji="1" lang="en-US" altLang="ja-JP" dirty="0"/>
                        <a:t>18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4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57086"/>
                  </a:ext>
                </a:extLst>
              </a:tr>
              <a:tr h="499233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18</a:t>
                      </a:r>
                      <a:r>
                        <a:rPr kumimoji="1" lang="ja-JP" altLang="en-US" dirty="0"/>
                        <a:t>　</a:t>
                      </a:r>
                      <a:r>
                        <a:rPr kumimoji="1" lang="en-US" altLang="ja-JP" dirty="0"/>
                        <a:t>~</a:t>
                      </a:r>
                      <a:r>
                        <a:rPr kumimoji="1" lang="ja-JP" altLang="en-US" dirty="0"/>
                        <a:t>　</a:t>
                      </a:r>
                      <a:r>
                        <a:rPr kumimoji="1" lang="en-US" altLang="ja-JP" dirty="0"/>
                        <a:t>20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6020397"/>
                  </a:ext>
                </a:extLst>
              </a:tr>
              <a:tr h="499233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20</a:t>
                      </a:r>
                      <a:r>
                        <a:rPr kumimoji="1" lang="ja-JP" altLang="en-US" dirty="0"/>
                        <a:t>　</a:t>
                      </a:r>
                      <a:r>
                        <a:rPr kumimoji="1" lang="en-US" altLang="ja-JP" dirty="0"/>
                        <a:t>~</a:t>
                      </a:r>
                      <a:r>
                        <a:rPr kumimoji="1" lang="ja-JP" altLang="en-US" dirty="0"/>
                        <a:t>　</a:t>
                      </a:r>
                      <a:r>
                        <a:rPr kumimoji="1" lang="en-US" altLang="ja-JP" dirty="0"/>
                        <a:t>22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10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7259576"/>
                  </a:ext>
                </a:extLst>
              </a:tr>
              <a:tr h="499233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22</a:t>
                      </a:r>
                      <a:r>
                        <a:rPr kumimoji="1" lang="ja-JP" altLang="en-US" dirty="0"/>
                        <a:t>　</a:t>
                      </a:r>
                      <a:r>
                        <a:rPr kumimoji="1" lang="en-US" altLang="ja-JP" dirty="0"/>
                        <a:t>~</a:t>
                      </a:r>
                      <a:r>
                        <a:rPr kumimoji="1" lang="ja-JP" altLang="en-US" dirty="0"/>
                        <a:t>　</a:t>
                      </a:r>
                      <a:r>
                        <a:rPr kumimoji="1" lang="en-US" altLang="ja-JP" dirty="0"/>
                        <a:t>24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7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7140911"/>
                  </a:ext>
                </a:extLst>
              </a:tr>
              <a:tr h="499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30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29566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6915850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データの分析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データの整理</a:t>
            </a:r>
          </a:p>
        </p:txBody>
      </p:sp>
    </p:spTree>
    <p:extLst>
      <p:ext uri="{BB962C8B-B14F-4D97-AF65-F5344CB8AC3E}">
        <p14:creationId xmlns:p14="http://schemas.microsoft.com/office/powerpoint/2010/main" val="909680787"/>
      </p:ext>
    </p:extLst>
  </p:cSld>
  <p:clrMapOvr>
    <a:masterClrMapping/>
  </p:clrMapOvr>
  <p:transition spd="med">
    <p:pull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データの分布と代表値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>
              <a:xfrm>
                <a:off x="1269876" y="1628800"/>
                <a:ext cx="10616001" cy="648072"/>
              </a:xfrm>
            </p:spPr>
            <p:txBody>
              <a:bodyPr>
                <a:normAutofit fontScale="85000" lnSpcReduction="10000"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　データの分布</m:t>
                      </m:r>
                      <m:r>
                        <a:rPr lang="ja-JP" altLang="en-US" sz="3200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と</m:t>
                      </m:r>
                      <m:r>
                        <a:rPr lang="en-US" altLang="ja-JP" sz="32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, </m:t>
                      </m:r>
                      <m:r>
                        <a:rPr lang="ja-JP" altLang="en-US" sz="320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平均値と中央値</m:t>
                      </m:r>
                      <m:r>
                        <a:rPr lang="ja-JP" altLang="en-US" sz="3200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の</m:t>
                      </m:r>
                      <m:r>
                        <a:rPr lang="ja-JP" altLang="en-US" sz="320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大小関係について</m:t>
                      </m:r>
                      <m:r>
                        <a:rPr lang="ja-JP" altLang="en-US" sz="3200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考える</m:t>
                      </m:r>
                      <m:r>
                        <a:rPr lang="ja-JP" altLang="en-US" sz="320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。</m:t>
                      </m:r>
                    </m:oMath>
                  </m:oMathPara>
                </a14:m>
                <a:endParaRPr lang="en-US" altLang="ja-JP" sz="3200" i="1" dirty="0">
                  <a:latin typeface="Cambria Math" panose="02040503050406030204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69876" y="1628800"/>
                <a:ext cx="10616001" cy="648072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2" name="グラフ 21"/>
          <p:cNvGraphicFramePr/>
          <p:nvPr>
            <p:extLst>
              <p:ext uri="{D42A27DB-BD31-4B8C-83A1-F6EECF244321}">
                <p14:modId xmlns:p14="http://schemas.microsoft.com/office/powerpoint/2010/main" val="2202249082"/>
              </p:ext>
            </p:extLst>
          </p:nvPr>
        </p:nvGraphicFramePr>
        <p:xfrm>
          <a:off x="1197867" y="2459434"/>
          <a:ext cx="3641586" cy="32738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コンテンツ プレースホルダ 2"/>
              <p:cNvSpPr txBox="1">
                <a:spLocks/>
              </p:cNvSpPr>
              <p:nvPr/>
            </p:nvSpPr>
            <p:spPr>
              <a:xfrm>
                <a:off x="1269876" y="5661248"/>
                <a:ext cx="3559216" cy="71336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46888" indent="-246888" algn="l" defTabSz="914400" rtl="0" eaLnBrk="1" latinLnBrk="0" hangingPunct="1">
                  <a:lnSpc>
                    <a:spcPct val="90000"/>
                  </a:lnSpc>
                  <a:spcBef>
                    <a:spcPts val="1400"/>
                  </a:spcBef>
                  <a:buFont typeface="Euphemia" pitchFamily="34" charset="0"/>
                  <a:buChar char="›"/>
                  <a:defRPr kumimoji="1" lang="ja-JP" sz="2800" kern="1200">
                    <a:solidFill>
                      <a:schemeClr val="tx1"/>
                    </a:solidFill>
                    <a:latin typeface="HG丸ｺﾞｼｯｸM-PRO" pitchFamily="50" charset="-128"/>
                    <a:ea typeface="HG丸ｺﾞｼｯｸM-PRO" pitchFamily="50" charset="-128"/>
                    <a:cs typeface="HG丸ｺﾞｼｯｸM-PRO" pitchFamily="50" charset="-128"/>
                  </a:defRPr>
                </a:lvl1pPr>
                <a:lvl2pPr marL="61264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–"/>
                  <a:defRPr kumimoji="1" lang="ja-JP" sz="2400" kern="1200">
                    <a:solidFill>
                      <a:schemeClr val="tx1"/>
                    </a:solidFill>
                    <a:latin typeface="HG丸ｺﾞｼｯｸM-PRO" pitchFamily="50" charset="-128"/>
                    <a:ea typeface="HG丸ｺﾞｼｯｸM-PRO" pitchFamily="50" charset="-128"/>
                    <a:cs typeface="HG丸ｺﾞｼｯｸM-PRO" pitchFamily="50" charset="-128"/>
                  </a:defRPr>
                </a:lvl2pPr>
                <a:lvl3pPr marL="97840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kumimoji="1" lang="ja-JP" sz="2000" kern="1200">
                    <a:solidFill>
                      <a:schemeClr val="tx1"/>
                    </a:solidFill>
                    <a:latin typeface="HG丸ｺﾞｼｯｸM-PRO" pitchFamily="50" charset="-128"/>
                    <a:ea typeface="HG丸ｺﾞｼｯｸM-PRO" pitchFamily="50" charset="-128"/>
                    <a:cs typeface="HG丸ｺﾞｼｯｸM-PRO" pitchFamily="50" charset="-128"/>
                  </a:defRPr>
                </a:lvl3pPr>
                <a:lvl4pPr marL="134416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Arial" pitchFamily="34" charset="0"/>
                  <a:buChar char="–"/>
                  <a:defRPr kumimoji="1" lang="ja-JP" sz="1800" kern="1200">
                    <a:solidFill>
                      <a:schemeClr val="tx1"/>
                    </a:solidFill>
                    <a:latin typeface="HG丸ｺﾞｼｯｸM-PRO" pitchFamily="50" charset="-128"/>
                    <a:ea typeface="HG丸ｺﾞｼｯｸM-PRO" pitchFamily="50" charset="-128"/>
                    <a:cs typeface="HG丸ｺﾞｼｯｸM-PRO" pitchFamily="50" charset="-128"/>
                  </a:defRPr>
                </a:lvl4pPr>
                <a:lvl5pPr marL="170992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kumimoji="1" lang="ja-JP" sz="1800" kern="1200">
                    <a:solidFill>
                      <a:schemeClr val="tx1"/>
                    </a:solidFill>
                    <a:latin typeface="HG丸ｺﾞｼｯｸM-PRO" pitchFamily="50" charset="-128"/>
                    <a:ea typeface="HG丸ｺﾞｼｯｸM-PRO" pitchFamily="50" charset="-128"/>
                    <a:cs typeface="HG丸ｺﾞｼｯｸM-PRO" pitchFamily="50" charset="-128"/>
                  </a:defRPr>
                </a:lvl5pPr>
                <a:lvl6pPr marL="207568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–"/>
                  <a:defRPr kumimoji="1" lang="ja-JP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44144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kumimoji="1" lang="ja-JP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80720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–"/>
                  <a:defRPr kumimoji="1" lang="ja-JP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17296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kumimoji="1" lang="ja-JP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Font typeface="Euphemia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平均値</m:t>
                      </m:r>
                      <m:r>
                        <a:rPr lang="en-US" altLang="ja-JP" sz="32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 5,</m:t>
                      </m:r>
                      <m:r>
                        <a:rPr lang="ja-JP" altLang="en-US" sz="320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中央値</m:t>
                      </m:r>
                      <m:r>
                        <a:rPr lang="en-US" altLang="ja-JP" sz="32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 5</m:t>
                      </m:r>
                    </m:oMath>
                  </m:oMathPara>
                </a14:m>
                <a:endParaRPr lang="ja-JP" altLang="en-US" sz="3200" i="1" dirty="0">
                  <a:latin typeface="Cambria Math" panose="02040503050406030204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3" name="コンテンツ プレースホルダ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9876" y="5661248"/>
                <a:ext cx="3559216" cy="71336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8" name="グラフ 27"/>
          <p:cNvGraphicFramePr/>
          <p:nvPr>
            <p:extLst>
              <p:ext uri="{D42A27DB-BD31-4B8C-83A1-F6EECF244321}">
                <p14:modId xmlns:p14="http://schemas.microsoft.com/office/powerpoint/2010/main" val="3592975563"/>
              </p:ext>
            </p:extLst>
          </p:nvPr>
        </p:nvGraphicFramePr>
        <p:xfrm>
          <a:off x="4726260" y="2466145"/>
          <a:ext cx="3641586" cy="32738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コンテンツ プレースホルダ 2"/>
              <p:cNvSpPr txBox="1">
                <a:spLocks/>
              </p:cNvSpPr>
              <p:nvPr/>
            </p:nvSpPr>
            <p:spPr>
              <a:xfrm>
                <a:off x="4798269" y="5667959"/>
                <a:ext cx="3559216" cy="71336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246888" indent="-246888" algn="l" defTabSz="914400" rtl="0" eaLnBrk="1" latinLnBrk="0" hangingPunct="1">
                  <a:lnSpc>
                    <a:spcPct val="90000"/>
                  </a:lnSpc>
                  <a:spcBef>
                    <a:spcPts val="1400"/>
                  </a:spcBef>
                  <a:buFont typeface="Euphemia" pitchFamily="34" charset="0"/>
                  <a:buChar char="›"/>
                  <a:defRPr kumimoji="1" lang="ja-JP" sz="2800" kern="1200">
                    <a:solidFill>
                      <a:schemeClr val="tx1"/>
                    </a:solidFill>
                    <a:latin typeface="HG丸ｺﾞｼｯｸM-PRO" pitchFamily="50" charset="-128"/>
                    <a:ea typeface="HG丸ｺﾞｼｯｸM-PRO" pitchFamily="50" charset="-128"/>
                    <a:cs typeface="HG丸ｺﾞｼｯｸM-PRO" pitchFamily="50" charset="-128"/>
                  </a:defRPr>
                </a:lvl1pPr>
                <a:lvl2pPr marL="61264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–"/>
                  <a:defRPr kumimoji="1" lang="ja-JP" sz="2400" kern="1200">
                    <a:solidFill>
                      <a:schemeClr val="tx1"/>
                    </a:solidFill>
                    <a:latin typeface="HG丸ｺﾞｼｯｸM-PRO" pitchFamily="50" charset="-128"/>
                    <a:ea typeface="HG丸ｺﾞｼｯｸM-PRO" pitchFamily="50" charset="-128"/>
                    <a:cs typeface="HG丸ｺﾞｼｯｸM-PRO" pitchFamily="50" charset="-128"/>
                  </a:defRPr>
                </a:lvl2pPr>
                <a:lvl3pPr marL="97840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kumimoji="1" lang="ja-JP" sz="2000" kern="1200">
                    <a:solidFill>
                      <a:schemeClr val="tx1"/>
                    </a:solidFill>
                    <a:latin typeface="HG丸ｺﾞｼｯｸM-PRO" pitchFamily="50" charset="-128"/>
                    <a:ea typeface="HG丸ｺﾞｼｯｸM-PRO" pitchFamily="50" charset="-128"/>
                    <a:cs typeface="HG丸ｺﾞｼｯｸM-PRO" pitchFamily="50" charset="-128"/>
                  </a:defRPr>
                </a:lvl3pPr>
                <a:lvl4pPr marL="134416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Arial" pitchFamily="34" charset="0"/>
                  <a:buChar char="–"/>
                  <a:defRPr kumimoji="1" lang="ja-JP" sz="1800" kern="1200">
                    <a:solidFill>
                      <a:schemeClr val="tx1"/>
                    </a:solidFill>
                    <a:latin typeface="HG丸ｺﾞｼｯｸM-PRO" pitchFamily="50" charset="-128"/>
                    <a:ea typeface="HG丸ｺﾞｼｯｸM-PRO" pitchFamily="50" charset="-128"/>
                    <a:cs typeface="HG丸ｺﾞｼｯｸM-PRO" pitchFamily="50" charset="-128"/>
                  </a:defRPr>
                </a:lvl4pPr>
                <a:lvl5pPr marL="170992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kumimoji="1" lang="ja-JP" sz="1800" kern="1200">
                    <a:solidFill>
                      <a:schemeClr val="tx1"/>
                    </a:solidFill>
                    <a:latin typeface="HG丸ｺﾞｼｯｸM-PRO" pitchFamily="50" charset="-128"/>
                    <a:ea typeface="HG丸ｺﾞｼｯｸM-PRO" pitchFamily="50" charset="-128"/>
                    <a:cs typeface="HG丸ｺﾞｼｯｸM-PRO" pitchFamily="50" charset="-128"/>
                  </a:defRPr>
                </a:lvl5pPr>
                <a:lvl6pPr marL="207568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–"/>
                  <a:defRPr kumimoji="1" lang="ja-JP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44144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kumimoji="1" lang="ja-JP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80720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–"/>
                  <a:defRPr kumimoji="1" lang="ja-JP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17296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kumimoji="1" lang="ja-JP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Font typeface="Euphemia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平均値</m:t>
                      </m:r>
                      <m:r>
                        <a:rPr lang="en-US" altLang="ja-JP" sz="32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 3.5,</m:t>
                      </m:r>
                      <m:r>
                        <a:rPr lang="ja-JP" altLang="en-US" sz="320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中央値</m:t>
                      </m:r>
                      <m:r>
                        <a:rPr lang="en-US" altLang="ja-JP" sz="32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 3</m:t>
                      </m:r>
                    </m:oMath>
                  </m:oMathPara>
                </a14:m>
                <a:endParaRPr lang="ja-JP" altLang="en-US" sz="3200" i="1" dirty="0">
                  <a:latin typeface="Cambria Math" panose="02040503050406030204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9" name="コンテンツ プレースホルダ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8269" y="5667959"/>
                <a:ext cx="3559216" cy="71336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0" name="グラフ 29"/>
          <p:cNvGraphicFramePr/>
          <p:nvPr>
            <p:extLst>
              <p:ext uri="{D42A27DB-BD31-4B8C-83A1-F6EECF244321}">
                <p14:modId xmlns:p14="http://schemas.microsoft.com/office/powerpoint/2010/main" val="82356333"/>
              </p:ext>
            </p:extLst>
          </p:nvPr>
        </p:nvGraphicFramePr>
        <p:xfrm>
          <a:off x="8254652" y="2466145"/>
          <a:ext cx="3641586" cy="32738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コンテンツ プレースホルダ 2"/>
              <p:cNvSpPr txBox="1">
                <a:spLocks/>
              </p:cNvSpPr>
              <p:nvPr/>
            </p:nvSpPr>
            <p:spPr>
              <a:xfrm>
                <a:off x="8326661" y="5667959"/>
                <a:ext cx="3559216" cy="71336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246888" indent="-246888" algn="l" defTabSz="914400" rtl="0" eaLnBrk="1" latinLnBrk="0" hangingPunct="1">
                  <a:lnSpc>
                    <a:spcPct val="90000"/>
                  </a:lnSpc>
                  <a:spcBef>
                    <a:spcPts val="1400"/>
                  </a:spcBef>
                  <a:buFont typeface="Euphemia" pitchFamily="34" charset="0"/>
                  <a:buChar char="›"/>
                  <a:defRPr kumimoji="1" lang="ja-JP" sz="2800" kern="1200">
                    <a:solidFill>
                      <a:schemeClr val="tx1"/>
                    </a:solidFill>
                    <a:latin typeface="HG丸ｺﾞｼｯｸM-PRO" pitchFamily="50" charset="-128"/>
                    <a:ea typeface="HG丸ｺﾞｼｯｸM-PRO" pitchFamily="50" charset="-128"/>
                    <a:cs typeface="HG丸ｺﾞｼｯｸM-PRO" pitchFamily="50" charset="-128"/>
                  </a:defRPr>
                </a:lvl1pPr>
                <a:lvl2pPr marL="61264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–"/>
                  <a:defRPr kumimoji="1" lang="ja-JP" sz="2400" kern="1200">
                    <a:solidFill>
                      <a:schemeClr val="tx1"/>
                    </a:solidFill>
                    <a:latin typeface="HG丸ｺﾞｼｯｸM-PRO" pitchFamily="50" charset="-128"/>
                    <a:ea typeface="HG丸ｺﾞｼｯｸM-PRO" pitchFamily="50" charset="-128"/>
                    <a:cs typeface="HG丸ｺﾞｼｯｸM-PRO" pitchFamily="50" charset="-128"/>
                  </a:defRPr>
                </a:lvl2pPr>
                <a:lvl3pPr marL="97840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kumimoji="1" lang="ja-JP" sz="2000" kern="1200">
                    <a:solidFill>
                      <a:schemeClr val="tx1"/>
                    </a:solidFill>
                    <a:latin typeface="HG丸ｺﾞｼｯｸM-PRO" pitchFamily="50" charset="-128"/>
                    <a:ea typeface="HG丸ｺﾞｼｯｸM-PRO" pitchFamily="50" charset="-128"/>
                    <a:cs typeface="HG丸ｺﾞｼｯｸM-PRO" pitchFamily="50" charset="-128"/>
                  </a:defRPr>
                </a:lvl3pPr>
                <a:lvl4pPr marL="134416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Arial" pitchFamily="34" charset="0"/>
                  <a:buChar char="–"/>
                  <a:defRPr kumimoji="1" lang="ja-JP" sz="1800" kern="1200">
                    <a:solidFill>
                      <a:schemeClr val="tx1"/>
                    </a:solidFill>
                    <a:latin typeface="HG丸ｺﾞｼｯｸM-PRO" pitchFamily="50" charset="-128"/>
                    <a:ea typeface="HG丸ｺﾞｼｯｸM-PRO" pitchFamily="50" charset="-128"/>
                    <a:cs typeface="HG丸ｺﾞｼｯｸM-PRO" pitchFamily="50" charset="-128"/>
                  </a:defRPr>
                </a:lvl4pPr>
                <a:lvl5pPr marL="170992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kumimoji="1" lang="ja-JP" sz="1800" kern="1200">
                    <a:solidFill>
                      <a:schemeClr val="tx1"/>
                    </a:solidFill>
                    <a:latin typeface="HG丸ｺﾞｼｯｸM-PRO" pitchFamily="50" charset="-128"/>
                    <a:ea typeface="HG丸ｺﾞｼｯｸM-PRO" pitchFamily="50" charset="-128"/>
                    <a:cs typeface="HG丸ｺﾞｼｯｸM-PRO" pitchFamily="50" charset="-128"/>
                  </a:defRPr>
                </a:lvl5pPr>
                <a:lvl6pPr marL="207568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–"/>
                  <a:defRPr kumimoji="1" lang="ja-JP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44144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kumimoji="1" lang="ja-JP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80720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–"/>
                  <a:defRPr kumimoji="1" lang="ja-JP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172968" indent="-24688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Font typeface="Euphemia" pitchFamily="34" charset="0"/>
                  <a:buChar char="›"/>
                  <a:defRPr kumimoji="1" lang="ja-JP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Font typeface="Euphemia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平均値</m:t>
                      </m:r>
                      <m:r>
                        <a:rPr lang="en-US" altLang="ja-JP" sz="32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 6.5,</m:t>
                      </m:r>
                      <m:r>
                        <a:rPr lang="ja-JP" altLang="en-US" sz="320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中央値</m:t>
                      </m:r>
                      <m:r>
                        <a:rPr lang="en-US" altLang="ja-JP" sz="32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 7</m:t>
                      </m:r>
                    </m:oMath>
                  </m:oMathPara>
                </a14:m>
                <a:endParaRPr lang="ja-JP" altLang="en-US" sz="3200" i="1" dirty="0">
                  <a:latin typeface="Cambria Math" panose="02040503050406030204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1" name="コンテンツ プレースホルダ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6661" y="5667959"/>
                <a:ext cx="3559216" cy="713369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6779326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2" grpId="0">
        <p:bldAsOne/>
      </p:bldGraphic>
      <p:bldP spid="23" grpId="0"/>
      <p:bldGraphic spid="28" grpId="0">
        <p:bldAsOne/>
      </p:bldGraphic>
      <p:bldP spid="29" grpId="0"/>
      <p:bldGraphic spid="30" grpId="0">
        <p:bldAsOne/>
      </p:bldGraphic>
      <p:bldP spid="3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平均値と中央値</a:t>
            </a:r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9314" y="1406217"/>
            <a:ext cx="5971044" cy="5373939"/>
          </a:xfrm>
        </p:spPr>
      </p:pic>
    </p:spTree>
    <p:extLst>
      <p:ext uri="{BB962C8B-B14F-4D97-AF65-F5344CB8AC3E}">
        <p14:creationId xmlns:p14="http://schemas.microsoft.com/office/powerpoint/2010/main" val="2301550509"/>
      </p:ext>
    </p:extLst>
  </p:cSld>
  <p:clrMapOvr>
    <a:masterClrMapping/>
  </p:clrMapOvr>
  <p:transition spd="med">
    <p:pull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例（平均値と中央値）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１０人の人が受けたあるテストで</a:t>
            </a:r>
            <a:r>
              <a:rPr kumimoji="1" lang="en-US" altLang="ja-JP" dirty="0"/>
              <a:t>, </a:t>
            </a:r>
            <a:r>
              <a:rPr kumimoji="1" lang="ja-JP" altLang="en-US" dirty="0"/>
              <a:t>８人が０点で</a:t>
            </a:r>
            <a:r>
              <a:rPr kumimoji="1" lang="en-US" altLang="ja-JP" dirty="0"/>
              <a:t>, </a:t>
            </a:r>
            <a:r>
              <a:rPr kumimoji="1" lang="ja-JP" altLang="en-US" dirty="0"/>
              <a:t>２人が</a:t>
            </a:r>
            <a:br>
              <a:rPr kumimoji="1" lang="en-US" altLang="ja-JP" dirty="0"/>
            </a:br>
            <a:r>
              <a:rPr kumimoji="1" lang="ja-JP" altLang="en-US" dirty="0"/>
              <a:t>１００点であったとき</a:t>
            </a:r>
            <a:r>
              <a:rPr lang="en-US" altLang="ja-JP" dirty="0"/>
              <a:t>, </a:t>
            </a:r>
            <a:r>
              <a:rPr kumimoji="1" lang="ja-JP" altLang="en-US" dirty="0"/>
              <a:t>平均は２０点。</a:t>
            </a:r>
            <a:endParaRPr kumimoji="1" lang="en-US" altLang="ja-JP" dirty="0"/>
          </a:p>
          <a:p>
            <a:r>
              <a:rPr kumimoji="1" lang="ja-JP" altLang="en-US" dirty="0"/>
              <a:t>逆に８人が１００点で</a:t>
            </a:r>
            <a:r>
              <a:rPr kumimoji="1" lang="en-US" altLang="ja-JP" dirty="0"/>
              <a:t>, </a:t>
            </a:r>
            <a:r>
              <a:rPr kumimoji="1" lang="ja-JP" altLang="en-US" dirty="0"/>
              <a:t>２人が０点のとき</a:t>
            </a:r>
            <a:r>
              <a:rPr kumimoji="1" lang="en-US" altLang="ja-JP" dirty="0"/>
              <a:t>, </a:t>
            </a:r>
            <a:r>
              <a:rPr kumimoji="1" lang="ja-JP" altLang="en-US" dirty="0"/>
              <a:t>平均は８０点。</a:t>
            </a:r>
            <a:endParaRPr kumimoji="1" lang="en-US" altLang="ja-JP" dirty="0"/>
          </a:p>
          <a:p>
            <a:r>
              <a:rPr kumimoji="1" lang="ja-JP" altLang="en-US" dirty="0"/>
              <a:t>更に５人が１００点で</a:t>
            </a:r>
            <a:r>
              <a:rPr kumimoji="1" lang="en-US" altLang="ja-JP" dirty="0"/>
              <a:t>, </a:t>
            </a:r>
            <a:r>
              <a:rPr kumimoji="1" lang="ja-JP" altLang="en-US" dirty="0"/>
              <a:t>５人が０点のとき</a:t>
            </a:r>
            <a:r>
              <a:rPr kumimoji="1" lang="en-US" altLang="ja-JP" dirty="0"/>
              <a:t>, </a:t>
            </a:r>
            <a:r>
              <a:rPr kumimoji="1" lang="ja-JP" altLang="en-US" dirty="0"/>
              <a:t>平均は５０点。</a:t>
            </a:r>
            <a:endParaRPr kumimoji="1" lang="en-US" altLang="ja-JP" dirty="0"/>
          </a:p>
          <a:p>
            <a:r>
              <a:rPr kumimoji="1" lang="ja-JP" altLang="en-US" dirty="0"/>
              <a:t>これは</a:t>
            </a:r>
            <a:r>
              <a:rPr kumimoji="1" lang="en-US" altLang="ja-JP" dirty="0"/>
              <a:t>, </a:t>
            </a:r>
            <a:r>
              <a:rPr kumimoji="1" lang="ja-JP" altLang="en-US" dirty="0"/>
              <a:t>正しい代表値と言えるだろうか。</a:t>
            </a:r>
            <a:endParaRPr kumimoji="1" lang="en-US" altLang="ja-JP" dirty="0"/>
          </a:p>
          <a:p>
            <a:r>
              <a:rPr kumimoji="1" lang="ja-JP" altLang="en-US" dirty="0"/>
              <a:t>（最後の場合は中央値も５０点）</a:t>
            </a:r>
            <a:endParaRPr kumimoji="1" lang="en-US" altLang="ja-JP" dirty="0"/>
          </a:p>
          <a:p>
            <a:r>
              <a:rPr kumimoji="1" lang="ja-JP" altLang="en-US" dirty="0"/>
              <a:t>これを正確なデータとして扱うためには</a:t>
            </a:r>
            <a:r>
              <a:rPr kumimoji="1" lang="en-US" altLang="ja-JP" dirty="0"/>
              <a:t>, </a:t>
            </a:r>
            <a:r>
              <a:rPr kumimoji="1" lang="ja-JP" altLang="en-US"/>
              <a:t>デ</a:t>
            </a:r>
            <a:r>
              <a:rPr kumimoji="1" lang="ja-JP" altLang="en-US" dirty="0"/>
              <a:t>ータの散らば</a:t>
            </a:r>
            <a:r>
              <a:rPr kumimoji="1" lang="ja-JP" altLang="en-US"/>
              <a:t>りや標準偏差の</a:t>
            </a:r>
            <a:r>
              <a:rPr kumimoji="1" lang="ja-JP" altLang="en-US" dirty="0"/>
              <a:t>考え方が必要。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51162670"/>
      </p:ext>
    </p:extLst>
  </p:cSld>
  <p:clrMapOvr>
    <a:masterClrMapping/>
  </p:clrMapOvr>
  <p:transition spd="med">
    <p:pull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データ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93436" y="1600200"/>
            <a:ext cx="9782801" cy="499715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気温や降水量</a:t>
            </a:r>
            <a:r>
              <a:rPr lang="en-US" altLang="ja-JP" dirty="0"/>
              <a:t>, </a:t>
            </a:r>
            <a:r>
              <a:rPr lang="ja-JP" altLang="en-US" dirty="0"/>
              <a:t>運動の記録</a:t>
            </a:r>
            <a:r>
              <a:rPr lang="en-US" altLang="ja-JP" dirty="0"/>
              <a:t>, </a:t>
            </a:r>
            <a:r>
              <a:rPr lang="ja-JP" altLang="en-US" dirty="0"/>
              <a:t>身長体重などのように</a:t>
            </a:r>
            <a:r>
              <a:rPr lang="en-US" altLang="ja-JP" dirty="0"/>
              <a:t>, </a:t>
            </a:r>
            <a:r>
              <a:rPr lang="ja-JP" altLang="en-US" dirty="0"/>
              <a:t>ある集団を構成する人や物の特性を数量的に表すものを</a:t>
            </a:r>
            <a:r>
              <a:rPr lang="ja-JP" altLang="en-US" b="1" dirty="0">
                <a:solidFill>
                  <a:srgbClr val="FF0000"/>
                </a:solidFill>
              </a:rPr>
              <a:t>変量</a:t>
            </a:r>
            <a:r>
              <a:rPr lang="ja-JP" altLang="en-US" dirty="0"/>
              <a:t>という。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調査や実験などで得られた変量の観測値や測定値の集まりを</a:t>
            </a:r>
            <a:r>
              <a:rPr lang="ja-JP" altLang="en-US" b="1" dirty="0">
                <a:solidFill>
                  <a:srgbClr val="FF0000"/>
                </a:solidFill>
              </a:rPr>
              <a:t>データ</a:t>
            </a:r>
            <a:r>
              <a:rPr lang="ja-JP" altLang="en-US" dirty="0"/>
              <a:t>という。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データを構成する観測地や測定値の個数を</a:t>
            </a:r>
            <a:r>
              <a:rPr lang="en-US" altLang="ja-JP" dirty="0"/>
              <a:t>, </a:t>
            </a:r>
            <a:r>
              <a:rPr lang="ja-JP" altLang="en-US" dirty="0"/>
              <a:t>そのデータの</a:t>
            </a:r>
            <a:r>
              <a:rPr lang="ja-JP" altLang="en-US" b="1" dirty="0">
                <a:solidFill>
                  <a:srgbClr val="FF0000"/>
                </a:solidFill>
              </a:rPr>
              <a:t>大きさ</a:t>
            </a:r>
            <a:r>
              <a:rPr lang="ja-JP" altLang="en-US" dirty="0"/>
              <a:t>という。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12486064"/>
      </p:ext>
    </p:extLst>
  </p:cSld>
  <p:clrMapOvr>
    <a:masterClrMapping/>
  </p:clrMapOvr>
  <p:transition spd="med">
    <p:pull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度数分布表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93436" y="1600200"/>
            <a:ext cx="9782801" cy="499715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データの散らばりの様子を</a:t>
            </a:r>
            <a:r>
              <a:rPr lang="ja-JP" altLang="en-US" b="1" dirty="0">
                <a:solidFill>
                  <a:srgbClr val="FF0000"/>
                </a:solidFill>
              </a:rPr>
              <a:t>分布</a:t>
            </a:r>
            <a:r>
              <a:rPr lang="ja-JP" altLang="en-US" dirty="0"/>
              <a:t>という。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データの分布を見るための１つの方法として</a:t>
            </a:r>
            <a:r>
              <a:rPr lang="ja-JP" altLang="en-US" b="1" dirty="0">
                <a:solidFill>
                  <a:srgbClr val="FF0000"/>
                </a:solidFill>
              </a:rPr>
              <a:t>度数分布表</a:t>
            </a:r>
            <a:r>
              <a:rPr lang="ja-JP" altLang="en-US" dirty="0"/>
              <a:t>がある。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区切られた各区間を</a:t>
            </a:r>
            <a:r>
              <a:rPr lang="ja-JP" altLang="en-US" b="1" dirty="0">
                <a:solidFill>
                  <a:srgbClr val="FF0000"/>
                </a:solidFill>
              </a:rPr>
              <a:t>階級</a:t>
            </a:r>
            <a:r>
              <a:rPr lang="ja-JP" altLang="en-US" dirty="0"/>
              <a:t>という。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各区間の幅を</a:t>
            </a:r>
            <a:r>
              <a:rPr lang="ja-JP" altLang="en-US" b="1" dirty="0">
                <a:solidFill>
                  <a:srgbClr val="FF0000"/>
                </a:solidFill>
              </a:rPr>
              <a:t>階級の幅</a:t>
            </a:r>
            <a:r>
              <a:rPr lang="ja-JP" altLang="en-US" dirty="0"/>
              <a:t>という。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各階級に入るデータの値の個数を</a:t>
            </a:r>
            <a:r>
              <a:rPr lang="ja-JP" altLang="en-US" b="1" dirty="0">
                <a:solidFill>
                  <a:srgbClr val="FF0000"/>
                </a:solidFill>
              </a:rPr>
              <a:t>度数</a:t>
            </a:r>
            <a:r>
              <a:rPr lang="ja-JP" altLang="en-US" dirty="0"/>
              <a:t>という。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各階級の真ん中の値を</a:t>
            </a:r>
            <a:r>
              <a:rPr lang="ja-JP" altLang="en-US" b="1" dirty="0">
                <a:solidFill>
                  <a:srgbClr val="FF0000"/>
                </a:solidFill>
              </a:rPr>
              <a:t>階級値</a:t>
            </a:r>
            <a:r>
              <a:rPr lang="ja-JP" altLang="en-US" dirty="0"/>
              <a:t>という。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00143309"/>
      </p:ext>
    </p:extLst>
  </p:cSld>
  <p:clrMapOvr>
    <a:masterClrMapping/>
  </p:clrMapOvr>
  <p:transition spd="med">
    <p:pull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1315A7-FC03-457D-A4D9-93FF1D480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度数分布表の例</a:t>
            </a:r>
          </a:p>
        </p:txBody>
      </p:sp>
      <p:graphicFrame>
        <p:nvGraphicFramePr>
          <p:cNvPr id="5" name="コンテンツ プレースホルダー 4">
            <a:extLst>
              <a:ext uri="{FF2B5EF4-FFF2-40B4-BE49-F238E27FC236}">
                <a16:creationId xmlns:a16="http://schemas.microsoft.com/office/drawing/2014/main" id="{EBD2A3A4-1CF8-44B8-BFB3-952995AB1E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8671606"/>
              </p:ext>
            </p:extLst>
          </p:nvPr>
        </p:nvGraphicFramePr>
        <p:xfrm>
          <a:off x="1593850" y="1600200"/>
          <a:ext cx="2916386" cy="4493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282">
                  <a:extLst>
                    <a:ext uri="{9D8B030D-6E8A-4147-A177-3AD203B41FA5}">
                      <a16:colId xmlns:a16="http://schemas.microsoft.com/office/drawing/2014/main" val="2660538147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571978556"/>
                    </a:ext>
                  </a:extLst>
                </a:gridCol>
              </a:tblGrid>
              <a:tr h="499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階級（℃）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度数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3843072"/>
                  </a:ext>
                </a:extLst>
              </a:tr>
              <a:tr h="499233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10</a:t>
                      </a:r>
                      <a:r>
                        <a:rPr kumimoji="1" lang="ja-JP" altLang="en-US" dirty="0"/>
                        <a:t>以上</a:t>
                      </a:r>
                      <a:r>
                        <a:rPr kumimoji="1" lang="en-US" altLang="ja-JP" dirty="0"/>
                        <a:t>12</a:t>
                      </a:r>
                      <a:r>
                        <a:rPr kumimoji="1" lang="ja-JP" altLang="en-US" dirty="0"/>
                        <a:t>未満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3252679"/>
                  </a:ext>
                </a:extLst>
              </a:tr>
              <a:tr h="499233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12</a:t>
                      </a:r>
                      <a:r>
                        <a:rPr kumimoji="1" lang="ja-JP" altLang="en-US" dirty="0"/>
                        <a:t>　</a:t>
                      </a:r>
                      <a:r>
                        <a:rPr kumimoji="1" lang="en-US" altLang="ja-JP" dirty="0"/>
                        <a:t>~</a:t>
                      </a:r>
                      <a:r>
                        <a:rPr kumimoji="1" lang="ja-JP" altLang="en-US" dirty="0"/>
                        <a:t>　</a:t>
                      </a:r>
                      <a:r>
                        <a:rPr kumimoji="1" lang="en-US" altLang="ja-JP" dirty="0"/>
                        <a:t>14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9818732"/>
                  </a:ext>
                </a:extLst>
              </a:tr>
              <a:tr h="499233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14</a:t>
                      </a:r>
                      <a:r>
                        <a:rPr kumimoji="1" lang="ja-JP" altLang="en-US" dirty="0"/>
                        <a:t>　</a:t>
                      </a:r>
                      <a:r>
                        <a:rPr kumimoji="1" lang="en-US" altLang="ja-JP" dirty="0"/>
                        <a:t>~</a:t>
                      </a:r>
                      <a:r>
                        <a:rPr kumimoji="1" lang="ja-JP" altLang="en-US" dirty="0"/>
                        <a:t>　</a:t>
                      </a:r>
                      <a:r>
                        <a:rPr kumimoji="1" lang="en-US" altLang="ja-JP" dirty="0"/>
                        <a:t>16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646892"/>
                  </a:ext>
                </a:extLst>
              </a:tr>
              <a:tr h="499233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16</a:t>
                      </a:r>
                      <a:r>
                        <a:rPr kumimoji="1" lang="ja-JP" altLang="en-US" dirty="0"/>
                        <a:t>　</a:t>
                      </a:r>
                      <a:r>
                        <a:rPr kumimoji="1" lang="en-US" altLang="ja-JP" dirty="0"/>
                        <a:t>~</a:t>
                      </a:r>
                      <a:r>
                        <a:rPr kumimoji="1" lang="ja-JP" altLang="en-US" dirty="0"/>
                        <a:t>　</a:t>
                      </a:r>
                      <a:r>
                        <a:rPr kumimoji="1" lang="en-US" altLang="ja-JP" dirty="0"/>
                        <a:t>18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4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57086"/>
                  </a:ext>
                </a:extLst>
              </a:tr>
              <a:tr h="499233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18</a:t>
                      </a:r>
                      <a:r>
                        <a:rPr kumimoji="1" lang="ja-JP" altLang="en-US" dirty="0"/>
                        <a:t>　</a:t>
                      </a:r>
                      <a:r>
                        <a:rPr kumimoji="1" lang="en-US" altLang="ja-JP" dirty="0"/>
                        <a:t>~</a:t>
                      </a:r>
                      <a:r>
                        <a:rPr kumimoji="1" lang="ja-JP" altLang="en-US" dirty="0"/>
                        <a:t>　</a:t>
                      </a:r>
                      <a:r>
                        <a:rPr kumimoji="1" lang="en-US" altLang="ja-JP" dirty="0"/>
                        <a:t>20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6020397"/>
                  </a:ext>
                </a:extLst>
              </a:tr>
              <a:tr h="499233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20</a:t>
                      </a:r>
                      <a:r>
                        <a:rPr kumimoji="1" lang="ja-JP" altLang="en-US" dirty="0"/>
                        <a:t>　</a:t>
                      </a:r>
                      <a:r>
                        <a:rPr kumimoji="1" lang="en-US" altLang="ja-JP" dirty="0"/>
                        <a:t>~</a:t>
                      </a:r>
                      <a:r>
                        <a:rPr kumimoji="1" lang="ja-JP" altLang="en-US" dirty="0"/>
                        <a:t>　</a:t>
                      </a:r>
                      <a:r>
                        <a:rPr kumimoji="1" lang="en-US" altLang="ja-JP" dirty="0"/>
                        <a:t>22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10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7259576"/>
                  </a:ext>
                </a:extLst>
              </a:tr>
              <a:tr h="499233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22</a:t>
                      </a:r>
                      <a:r>
                        <a:rPr kumimoji="1" lang="ja-JP" altLang="en-US" dirty="0"/>
                        <a:t>　</a:t>
                      </a:r>
                      <a:r>
                        <a:rPr kumimoji="1" lang="en-US" altLang="ja-JP" dirty="0"/>
                        <a:t>~</a:t>
                      </a:r>
                      <a:r>
                        <a:rPr kumimoji="1" lang="ja-JP" altLang="en-US" dirty="0"/>
                        <a:t>　</a:t>
                      </a:r>
                      <a:r>
                        <a:rPr kumimoji="1" lang="en-US" altLang="ja-JP" dirty="0"/>
                        <a:t>24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7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7140911"/>
                  </a:ext>
                </a:extLst>
              </a:tr>
              <a:tr h="4992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30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2956669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AB88918-1513-480B-A4B5-0074F7B4F15C}"/>
              </a:ext>
            </a:extLst>
          </p:cNvPr>
          <p:cNvSpPr txBox="1"/>
          <p:nvPr/>
        </p:nvSpPr>
        <p:spPr>
          <a:xfrm>
            <a:off x="4510236" y="1600200"/>
            <a:ext cx="741049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kumimoji="1" lang="ja-JP" altLang="en-US" sz="2800" dirty="0"/>
              <a:t>東京の</a:t>
            </a:r>
            <a:r>
              <a:rPr kumimoji="1" lang="en-US" altLang="ja-JP" sz="2800" dirty="0"/>
              <a:t>2013</a:t>
            </a:r>
            <a:r>
              <a:rPr kumimoji="1" lang="ja-JP" altLang="en-US" sz="2800" dirty="0"/>
              <a:t>年</a:t>
            </a:r>
            <a:r>
              <a:rPr kumimoji="1" lang="en-US" altLang="ja-JP" sz="2800" dirty="0"/>
              <a:t>4</a:t>
            </a:r>
            <a:r>
              <a:rPr kumimoji="1" lang="ja-JP" altLang="en-US" sz="2800" dirty="0"/>
              <a:t>月の最高気温の度数分布表</a:t>
            </a:r>
            <a:endParaRPr kumimoji="1" lang="en-US" altLang="ja-JP" sz="2800" dirty="0"/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kumimoji="1" lang="ja-JP" altLang="en-US" sz="2800" dirty="0"/>
              <a:t>データの大きさは</a:t>
            </a:r>
            <a:r>
              <a:rPr kumimoji="1" lang="en-US" altLang="ja-JP" sz="2800" dirty="0"/>
              <a:t> 30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kumimoji="1" lang="ja-JP" altLang="en-US" sz="2800" dirty="0"/>
              <a:t>階級の幅は</a:t>
            </a:r>
            <a:r>
              <a:rPr kumimoji="1" lang="en-US" altLang="ja-JP" sz="2800" dirty="0"/>
              <a:t>2</a:t>
            </a:r>
            <a:r>
              <a:rPr kumimoji="1" lang="ja-JP" altLang="en-US" sz="2800" dirty="0"/>
              <a:t>℃</a:t>
            </a:r>
            <a:endParaRPr kumimoji="1" lang="en-US" altLang="ja-JP" sz="2800" dirty="0"/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kumimoji="1" lang="ja-JP" altLang="en-US" sz="2800" dirty="0"/>
              <a:t>階級値は上から</a:t>
            </a:r>
            <a:br>
              <a:rPr kumimoji="1" lang="en-US" altLang="ja-JP" sz="2800" dirty="0"/>
            </a:br>
            <a:r>
              <a:rPr kumimoji="1" lang="en-US" altLang="ja-JP" sz="2800" dirty="0"/>
              <a:t> 11</a:t>
            </a:r>
            <a:r>
              <a:rPr kumimoji="1" lang="ja-JP" altLang="en-US" sz="2800" dirty="0"/>
              <a:t>℃</a:t>
            </a:r>
            <a:r>
              <a:rPr kumimoji="1" lang="en-US" altLang="ja-JP" sz="2800" dirty="0"/>
              <a:t>, 13</a:t>
            </a:r>
            <a:r>
              <a:rPr kumimoji="1" lang="ja-JP" altLang="en-US" sz="2800" dirty="0"/>
              <a:t>℃</a:t>
            </a:r>
            <a:r>
              <a:rPr kumimoji="1" lang="en-US" altLang="ja-JP" sz="2800" dirty="0"/>
              <a:t>, 15</a:t>
            </a:r>
            <a:r>
              <a:rPr kumimoji="1" lang="ja-JP" altLang="en-US" sz="2800" dirty="0"/>
              <a:t>℃</a:t>
            </a:r>
            <a:r>
              <a:rPr kumimoji="1" lang="en-US" altLang="ja-JP" sz="2800" dirty="0"/>
              <a:t>, 17</a:t>
            </a:r>
            <a:r>
              <a:rPr kumimoji="1" lang="ja-JP" altLang="en-US" sz="2800" dirty="0"/>
              <a:t>℃</a:t>
            </a:r>
            <a:r>
              <a:rPr kumimoji="1" lang="en-US" altLang="ja-JP" sz="2800" dirty="0"/>
              <a:t>, 19</a:t>
            </a:r>
            <a:r>
              <a:rPr kumimoji="1" lang="ja-JP" altLang="en-US" sz="2800" dirty="0"/>
              <a:t>℃</a:t>
            </a:r>
            <a:r>
              <a:rPr kumimoji="1" lang="en-US" altLang="ja-JP" sz="2800" dirty="0"/>
              <a:t>, 21</a:t>
            </a:r>
            <a:r>
              <a:rPr kumimoji="1" lang="ja-JP" altLang="en-US" sz="2800" dirty="0"/>
              <a:t>℃</a:t>
            </a:r>
            <a:r>
              <a:rPr kumimoji="1" lang="en-US" altLang="ja-JP" sz="2800" dirty="0"/>
              <a:t>, 23</a:t>
            </a:r>
            <a:r>
              <a:rPr kumimoji="1" lang="ja-JP" altLang="en-US" sz="2800" dirty="0"/>
              <a:t>℃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516183449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練習問題</a:t>
            </a:r>
            <a:r>
              <a:rPr lang="en-US" altLang="ja-JP" dirty="0"/>
              <a:t>1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>
              <a:xfrm>
                <a:off x="1197867" y="1617202"/>
                <a:ext cx="10729193" cy="1811798"/>
              </a:xfrm>
            </p:spPr>
            <p:txBody>
              <a:bodyPr>
                <a:normAutofit fontScale="92500"/>
              </a:bodyPr>
              <a:lstStyle/>
              <a:p>
                <a:pPr>
                  <a:buNone/>
                </a:pPr>
                <a14:m>
                  <m:oMath xmlns:m="http://schemas.openxmlformats.org/officeDocument/2006/math">
                    <m:r>
                      <a:rPr lang="ja-JP" altLang="en-US" sz="320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下</m:t>
                    </m:r>
                  </m:oMath>
                </a14:m>
                <a:r>
                  <a:rPr lang="ja-JP" altLang="en-US" sz="3200" dirty="0">
                    <a:latin typeface="Times New Roman" pitchFamily="18" charset="0"/>
                    <a:cs typeface="Times New Roman" pitchFamily="18" charset="0"/>
                  </a:rPr>
                  <a:t>のデータは札幌の</a:t>
                </a:r>
                <a:r>
                  <a:rPr lang="en-US" altLang="ja-JP" sz="3200" dirty="0">
                    <a:latin typeface="Times New Roman" pitchFamily="18" charset="0"/>
                    <a:cs typeface="Times New Roman" pitchFamily="18" charset="0"/>
                  </a:rPr>
                  <a:t>2013</a:t>
                </a:r>
                <a:r>
                  <a:rPr lang="ja-JP" altLang="en-US" sz="3200" dirty="0">
                    <a:latin typeface="Times New Roman" pitchFamily="18" charset="0"/>
                    <a:cs typeface="Times New Roman" pitchFamily="18" charset="0"/>
                  </a:rPr>
                  <a:t>年 </a:t>
                </a:r>
                <a:r>
                  <a:rPr lang="en-US" altLang="ja-JP" sz="3200" dirty="0">
                    <a:latin typeface="Times New Roman" pitchFamily="18" charset="0"/>
                    <a:cs typeface="Times New Roman" pitchFamily="18" charset="0"/>
                  </a:rPr>
                  <a:t>4</a:t>
                </a:r>
                <a:r>
                  <a:rPr lang="ja-JP" altLang="en-US" sz="3200" dirty="0">
                    <a:latin typeface="Times New Roman" pitchFamily="18" charset="0"/>
                    <a:cs typeface="Times New Roman" pitchFamily="18" charset="0"/>
                  </a:rPr>
                  <a:t>月の日ごとの最高気温である。</a:t>
                </a:r>
                <a:endParaRPr lang="en-US" altLang="ja-JP" sz="32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r>
                  <a:rPr lang="ja-JP" altLang="en-US" sz="3200" dirty="0">
                    <a:latin typeface="Times New Roman" pitchFamily="18" charset="0"/>
                    <a:cs typeface="Times New Roman" pitchFamily="18" charset="0"/>
                  </a:rPr>
                  <a:t>階級の幅を </a:t>
                </a:r>
                <a:r>
                  <a:rPr lang="en-US" altLang="ja-JP" sz="32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ja-JP" altLang="en-US" sz="3200" dirty="0">
                    <a:latin typeface="Times New Roman" pitchFamily="18" charset="0"/>
                    <a:cs typeface="Times New Roman" pitchFamily="18" charset="0"/>
                  </a:rPr>
                  <a:t>℃として</a:t>
                </a:r>
                <a:r>
                  <a:rPr lang="en-US" altLang="ja-JP" sz="32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ja-JP" altLang="en-US" sz="3200" dirty="0">
                    <a:latin typeface="Times New Roman" pitchFamily="18" charset="0"/>
                    <a:cs typeface="Times New Roman" pitchFamily="18" charset="0"/>
                  </a:rPr>
                  <a:t>度数分布表を作れ。ただし</a:t>
                </a:r>
                <a:r>
                  <a:rPr lang="en-US" altLang="ja-JP" sz="32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ja-JP" altLang="en-US" sz="3200" dirty="0">
                    <a:latin typeface="Times New Roman" pitchFamily="18" charset="0"/>
                    <a:cs typeface="Times New Roman" pitchFamily="18" charset="0"/>
                  </a:rPr>
                  <a:t>階級は</a:t>
                </a:r>
                <a:r>
                  <a:rPr lang="en-US" altLang="ja-JP" sz="3200" dirty="0">
                    <a:latin typeface="Times New Roman" pitchFamily="18" charset="0"/>
                    <a:cs typeface="Times New Roman" pitchFamily="18" charset="0"/>
                  </a:rPr>
                  <a:t>6</a:t>
                </a:r>
                <a:r>
                  <a:rPr lang="ja-JP" altLang="en-US" sz="3200" dirty="0">
                    <a:latin typeface="Times New Roman" pitchFamily="18" charset="0"/>
                    <a:cs typeface="Times New Roman" pitchFamily="18" charset="0"/>
                  </a:rPr>
                  <a:t>℃から区切り始めるものとする。</a:t>
                </a:r>
                <a:endParaRPr lang="en-US" altLang="ja-JP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97867" y="1617202"/>
                <a:ext cx="10729193" cy="1811798"/>
              </a:xfrm>
              <a:blipFill>
                <a:blip r:embed="rId3"/>
                <a:stretch>
                  <a:fillRect l="-1364" t="-77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0958673"/>
              </p:ext>
            </p:extLst>
          </p:nvPr>
        </p:nvGraphicFramePr>
        <p:xfrm>
          <a:off x="1341884" y="3573016"/>
          <a:ext cx="4996824" cy="2376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Worksheet" r:id="rId4" imgW="2771843" imgH="1038135" progId="Excel.Sheet.12">
                  <p:embed/>
                </p:oleObj>
              </mc:Choice>
              <mc:Fallback>
                <p:oleObj name="Worksheet" r:id="rId4" imgW="2771843" imgH="1038135" progId="Excel.Sheet.12">
                  <p:embed/>
                  <p:pic>
                    <p:nvPicPr>
                      <p:cNvPr id="10" name="オブジェクト 9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41884" y="3573016"/>
                        <a:ext cx="4996824" cy="23762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E56C36FE-44A1-4A4B-A6CF-A0EEDE21D6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091692"/>
              </p:ext>
            </p:extLst>
          </p:nvPr>
        </p:nvGraphicFramePr>
        <p:xfrm>
          <a:off x="7606580" y="2943742"/>
          <a:ext cx="3083331" cy="3517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4681">
                  <a:extLst>
                    <a:ext uri="{9D8B030D-6E8A-4147-A177-3AD203B41FA5}">
                      <a16:colId xmlns:a16="http://schemas.microsoft.com/office/drawing/2014/main" val="3726159176"/>
                    </a:ext>
                  </a:extLst>
                </a:gridCol>
                <a:gridCol w="1088650">
                  <a:extLst>
                    <a:ext uri="{9D8B030D-6E8A-4147-A177-3AD203B41FA5}">
                      <a16:colId xmlns:a16="http://schemas.microsoft.com/office/drawing/2014/main" val="2911632161"/>
                    </a:ext>
                  </a:extLst>
                </a:gridCol>
              </a:tblGrid>
              <a:tr h="43964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階級（℃）</a:t>
                      </a:r>
                    </a:p>
                  </a:txBody>
                  <a:tcPr marL="11077" marR="11077" marT="110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度数</a:t>
                      </a:r>
                    </a:p>
                  </a:txBody>
                  <a:tcPr marL="11077" marR="11077" marT="11077" marB="0" anchor="ctr"/>
                </a:tc>
                <a:extLst>
                  <a:ext uri="{0D108BD9-81ED-4DB2-BD59-A6C34878D82A}">
                    <a16:rowId xmlns:a16="http://schemas.microsoft.com/office/drawing/2014/main" val="1176198433"/>
                  </a:ext>
                </a:extLst>
              </a:tr>
              <a:tr h="43964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6 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以上　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 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未満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1077" marR="11077" marT="110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11077" marR="11077" marT="11077" marB="0" anchor="ctr"/>
                </a:tc>
                <a:extLst>
                  <a:ext uri="{0D108BD9-81ED-4DB2-BD59-A6C34878D82A}">
                    <a16:rowId xmlns:a16="http://schemas.microsoft.com/office/drawing/2014/main" val="1430611802"/>
                  </a:ext>
                </a:extLst>
              </a:tr>
              <a:tr h="43964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～　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</a:p>
                  </a:txBody>
                  <a:tcPr marL="11077" marR="11077" marT="110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</a:p>
                  </a:txBody>
                  <a:tcPr marL="11077" marR="11077" marT="11077" marB="0" anchor="ctr"/>
                </a:tc>
                <a:extLst>
                  <a:ext uri="{0D108BD9-81ED-4DB2-BD59-A6C34878D82A}">
                    <a16:rowId xmlns:a16="http://schemas.microsoft.com/office/drawing/2014/main" val="416736752"/>
                  </a:ext>
                </a:extLst>
              </a:tr>
              <a:tr h="43964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～　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</a:p>
                  </a:txBody>
                  <a:tcPr marL="11077" marR="11077" marT="110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</a:p>
                  </a:txBody>
                  <a:tcPr marL="11077" marR="11077" marT="11077" marB="0" anchor="ctr"/>
                </a:tc>
                <a:extLst>
                  <a:ext uri="{0D108BD9-81ED-4DB2-BD59-A6C34878D82A}">
                    <a16:rowId xmlns:a16="http://schemas.microsoft.com/office/drawing/2014/main" val="1958050701"/>
                  </a:ext>
                </a:extLst>
              </a:tr>
              <a:tr h="43964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～　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</a:t>
                      </a:r>
                    </a:p>
                  </a:txBody>
                  <a:tcPr marL="11077" marR="11077" marT="110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</a:p>
                  </a:txBody>
                  <a:tcPr marL="11077" marR="11077" marT="11077" marB="0" anchor="ctr"/>
                </a:tc>
                <a:extLst>
                  <a:ext uri="{0D108BD9-81ED-4DB2-BD59-A6C34878D82A}">
                    <a16:rowId xmlns:a16="http://schemas.microsoft.com/office/drawing/2014/main" val="2797514471"/>
                  </a:ext>
                </a:extLst>
              </a:tr>
              <a:tr h="43964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～　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</a:t>
                      </a:r>
                    </a:p>
                  </a:txBody>
                  <a:tcPr marL="11077" marR="11077" marT="110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</a:t>
                      </a:r>
                    </a:p>
                  </a:txBody>
                  <a:tcPr marL="11077" marR="11077" marT="11077" marB="0" anchor="ctr"/>
                </a:tc>
                <a:extLst>
                  <a:ext uri="{0D108BD9-81ED-4DB2-BD59-A6C34878D82A}">
                    <a16:rowId xmlns:a16="http://schemas.microsoft.com/office/drawing/2014/main" val="2358829715"/>
                  </a:ext>
                </a:extLst>
              </a:tr>
              <a:tr h="43964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～　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18</a:t>
                      </a:r>
                    </a:p>
                  </a:txBody>
                  <a:tcPr marL="11077" marR="11077" marT="110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</a:p>
                  </a:txBody>
                  <a:tcPr marL="11077" marR="11077" marT="11077" marB="0" anchor="ctr"/>
                </a:tc>
                <a:extLst>
                  <a:ext uri="{0D108BD9-81ED-4DB2-BD59-A6C34878D82A}">
                    <a16:rowId xmlns:a16="http://schemas.microsoft.com/office/drawing/2014/main" val="220448788"/>
                  </a:ext>
                </a:extLst>
              </a:tr>
              <a:tr h="43964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計</a:t>
                      </a:r>
                    </a:p>
                  </a:txBody>
                  <a:tcPr marL="11077" marR="11077" marT="110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30</a:t>
                      </a:r>
                    </a:p>
                  </a:txBody>
                  <a:tcPr marL="11077" marR="11077" marT="11077" marB="0" anchor="ctr"/>
                </a:tc>
                <a:extLst>
                  <a:ext uri="{0D108BD9-81ED-4DB2-BD59-A6C34878D82A}">
                    <a16:rowId xmlns:a16="http://schemas.microsoft.com/office/drawing/2014/main" val="3141551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4152195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ヒストグラム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93436" y="1600200"/>
            <a:ext cx="9782801" cy="89269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度数分布表に整理されたデータを柱状のグラフで表したものを</a:t>
            </a:r>
            <a:r>
              <a:rPr lang="ja-JP" altLang="en-US" b="1" dirty="0">
                <a:solidFill>
                  <a:srgbClr val="FF0000"/>
                </a:solidFill>
              </a:rPr>
              <a:t>ヒストグラム</a:t>
            </a:r>
            <a:r>
              <a:rPr lang="ja-JP" altLang="en-US" dirty="0"/>
              <a:t>という。</a:t>
            </a:r>
            <a:endParaRPr lang="en-US" altLang="ja-JP" dirty="0"/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4139B1C3-22FA-4C05-B184-E9432127C9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0493014"/>
              </p:ext>
            </p:extLst>
          </p:nvPr>
        </p:nvGraphicFramePr>
        <p:xfrm>
          <a:off x="3125466" y="2492896"/>
          <a:ext cx="5937891" cy="4272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5845509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練習問題２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93436" y="1600200"/>
            <a:ext cx="9782801" cy="892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/>
              <a:t>練習問題１で作った度数分布表からヒストグラムを作れ。</a:t>
            </a:r>
            <a:endParaRPr lang="en-US" altLang="ja-JP" dirty="0"/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823081C7-4008-4812-986A-8547722ED0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797674"/>
              </p:ext>
            </p:extLst>
          </p:nvPr>
        </p:nvGraphicFramePr>
        <p:xfrm>
          <a:off x="2491138" y="2203141"/>
          <a:ext cx="7206547" cy="4323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8395568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練習問題３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93436" y="1600200"/>
            <a:ext cx="9782801" cy="3268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/>
              <a:t>下の図は、</a:t>
            </a:r>
            <a:r>
              <a:rPr lang="en-US" altLang="ja-JP" dirty="0"/>
              <a:t>40</a:t>
            </a:r>
            <a:r>
              <a:rPr lang="ja-JP" altLang="en-US" dirty="0"/>
              <a:t>人のハンドボール投げの飛距離のデータを取り</a:t>
            </a:r>
            <a:r>
              <a:rPr lang="en-US" altLang="ja-JP" dirty="0"/>
              <a:t>, </a:t>
            </a:r>
            <a:r>
              <a:rPr lang="ja-JP" altLang="en-US" dirty="0"/>
              <a:t>ヒストグラムにしたものである。ただし</a:t>
            </a:r>
            <a:r>
              <a:rPr lang="en-US" altLang="ja-JP" dirty="0"/>
              <a:t>, </a:t>
            </a:r>
            <a:r>
              <a:rPr lang="ja-JP" altLang="en-US" dirty="0"/>
              <a:t>各階級は</a:t>
            </a:r>
            <a:r>
              <a:rPr lang="en-US" altLang="ja-JP" dirty="0"/>
              <a:t>6m</a:t>
            </a:r>
            <a:r>
              <a:rPr lang="ja-JP" altLang="en-US" dirty="0"/>
              <a:t>以上</a:t>
            </a:r>
            <a:r>
              <a:rPr lang="en-US" altLang="ja-JP" dirty="0"/>
              <a:t>9m</a:t>
            </a:r>
            <a:r>
              <a:rPr lang="ja-JP" altLang="en-US" dirty="0"/>
              <a:t>未満のように区切っている。</a:t>
            </a:r>
            <a:br>
              <a:rPr lang="en-US" altLang="ja-JP" dirty="0"/>
            </a:br>
            <a:r>
              <a:rPr lang="en-US" altLang="ja-JP" dirty="0"/>
              <a:t>(1) 15m</a:t>
            </a:r>
            <a:r>
              <a:rPr lang="ja-JP" altLang="en-US" dirty="0"/>
              <a:t>以上 </a:t>
            </a:r>
            <a:r>
              <a:rPr lang="en-US" altLang="ja-JP" dirty="0"/>
              <a:t>18m</a:t>
            </a:r>
            <a:r>
              <a:rPr lang="ja-JP" altLang="en-US" dirty="0"/>
              <a:t>未満は何人いるか。</a:t>
            </a:r>
            <a:br>
              <a:rPr lang="en-US" altLang="ja-JP" dirty="0"/>
            </a:br>
            <a:r>
              <a:rPr lang="en-US" altLang="ja-JP" dirty="0"/>
              <a:t>(2) 15m</a:t>
            </a:r>
            <a:r>
              <a:rPr lang="ja-JP" altLang="en-US" dirty="0"/>
              <a:t>未満は何人いるか。</a:t>
            </a:r>
            <a:br>
              <a:rPr lang="en-US" altLang="ja-JP" dirty="0"/>
            </a:br>
            <a:r>
              <a:rPr lang="en-US" altLang="ja-JP" dirty="0"/>
              <a:t>(3) </a:t>
            </a:r>
            <a:r>
              <a:rPr lang="ja-JP" altLang="en-US" dirty="0"/>
              <a:t>飛距離の短い方から</a:t>
            </a:r>
            <a:r>
              <a:rPr lang="en-US" altLang="ja-JP" dirty="0"/>
              <a:t>10</a:t>
            </a:r>
            <a:r>
              <a:rPr lang="ja-JP" altLang="en-US" dirty="0"/>
              <a:t>番目、</a:t>
            </a:r>
            <a:br>
              <a:rPr lang="en-US" altLang="ja-JP" dirty="0"/>
            </a:br>
            <a:r>
              <a:rPr lang="ja-JP" altLang="en-US" dirty="0"/>
              <a:t>　　</a:t>
            </a:r>
            <a:r>
              <a:rPr lang="en-US" altLang="ja-JP" dirty="0"/>
              <a:t>20</a:t>
            </a:r>
            <a:r>
              <a:rPr lang="ja-JP" altLang="en-US" dirty="0"/>
              <a:t>番目、</a:t>
            </a:r>
            <a:r>
              <a:rPr lang="en-US" altLang="ja-JP" dirty="0"/>
              <a:t>30</a:t>
            </a:r>
            <a:r>
              <a:rPr lang="ja-JP" altLang="en-US" dirty="0"/>
              <a:t>番目の生徒は、</a:t>
            </a:r>
            <a:br>
              <a:rPr lang="en-US" altLang="ja-JP" dirty="0"/>
            </a:br>
            <a:r>
              <a:rPr lang="ja-JP" altLang="en-US" dirty="0"/>
              <a:t>　　それぞれどの階級に入っているか。</a:t>
            </a:r>
            <a:endParaRPr lang="en-US" altLang="ja-JP" dirty="0"/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052E2304-D7C2-47CD-8DA1-C64443B33F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4947098"/>
              </p:ext>
            </p:extLst>
          </p:nvPr>
        </p:nvGraphicFramePr>
        <p:xfrm>
          <a:off x="7804362" y="2204864"/>
          <a:ext cx="357187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658F32A-D928-4EFF-9892-5064F107E346}"/>
              </a:ext>
            </a:extLst>
          </p:cNvPr>
          <p:cNvSpPr txBox="1"/>
          <p:nvPr/>
        </p:nvSpPr>
        <p:spPr>
          <a:xfrm>
            <a:off x="1701924" y="4869160"/>
            <a:ext cx="1454244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(1) 7</a:t>
            </a: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8636587-E95D-4629-8FB2-F87BFB29503B}"/>
              </a:ext>
            </a:extLst>
          </p:cNvPr>
          <p:cNvSpPr txBox="1"/>
          <p:nvPr/>
        </p:nvSpPr>
        <p:spPr>
          <a:xfrm>
            <a:off x="3298899" y="4869159"/>
            <a:ext cx="5077031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(2) 5+12+10=27 </a:t>
            </a: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より </a:t>
            </a:r>
            <a:r>
              <a:rPr kumimoji="1"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27</a:t>
            </a: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904FAE-5240-4EE8-8554-BCFD9DE00AA7}"/>
              </a:ext>
            </a:extLst>
          </p:cNvPr>
          <p:cNvSpPr txBox="1"/>
          <p:nvPr/>
        </p:nvSpPr>
        <p:spPr>
          <a:xfrm>
            <a:off x="1701924" y="5349290"/>
            <a:ext cx="4089581" cy="12557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(3) 9m</a:t>
            </a: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以上</a:t>
            </a:r>
            <a:r>
              <a:rPr kumimoji="1"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12m</a:t>
            </a: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未満、</a:t>
            </a:r>
            <a:br>
              <a:rPr kumimoji="1"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12m</a:t>
            </a: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以上</a:t>
            </a:r>
            <a:r>
              <a:rPr kumimoji="1"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15m</a:t>
            </a: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未満、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90000"/>
              </a:lnSpc>
            </a:pP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15m</a:t>
            </a: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以上</a:t>
            </a:r>
            <a:r>
              <a:rPr kumimoji="1"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18m</a:t>
            </a: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未満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413824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TS102787947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Math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>
              <a:lumMod val="50000"/>
            </a:schemeClr>
          </a:solidFill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Math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Math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E5292F0-C5C9-4F7B-BB09-E7C460630D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TS102787947</Template>
  <TotalTime>0</TotalTime>
  <Words>1186</Words>
  <Application>Microsoft Office PowerPoint</Application>
  <PresentationFormat>Custom</PresentationFormat>
  <Paragraphs>157</Paragraphs>
  <Slides>22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HGP創英角ﾎﾟｯﾌﾟ体</vt:lpstr>
      <vt:lpstr>HG丸ｺﾞｼｯｸM-PRO</vt:lpstr>
      <vt:lpstr>Meiryo UI</vt:lpstr>
      <vt:lpstr>Arial</vt:lpstr>
      <vt:lpstr>Cambria Math</vt:lpstr>
      <vt:lpstr>Euphemia</vt:lpstr>
      <vt:lpstr>Times New Roman</vt:lpstr>
      <vt:lpstr>TS102787947</vt:lpstr>
      <vt:lpstr>Worksheet</vt:lpstr>
      <vt:lpstr>数学Ⅰ</vt:lpstr>
      <vt:lpstr>データの分析</vt:lpstr>
      <vt:lpstr>データ</vt:lpstr>
      <vt:lpstr>度数分布表</vt:lpstr>
      <vt:lpstr>度数分布表の例</vt:lpstr>
      <vt:lpstr>練習問題1</vt:lpstr>
      <vt:lpstr>ヒストグラム</vt:lpstr>
      <vt:lpstr>練習問題２</vt:lpstr>
      <vt:lpstr>練習問題３</vt:lpstr>
      <vt:lpstr>データの分析</vt:lpstr>
      <vt:lpstr>データの代表値</vt:lpstr>
      <vt:lpstr>平均値(average)</vt:lpstr>
      <vt:lpstr>練習問題４</vt:lpstr>
      <vt:lpstr>中央値(メジアン median)</vt:lpstr>
      <vt:lpstr>例題（中央値）</vt:lpstr>
      <vt:lpstr>練習問題5</vt:lpstr>
      <vt:lpstr>最頻値(モード mode)</vt:lpstr>
      <vt:lpstr>例題（最頻値）</vt:lpstr>
      <vt:lpstr>練習問題６</vt:lpstr>
      <vt:lpstr>データの分布と代表値</vt:lpstr>
      <vt:lpstr>平均値と中央値</vt:lpstr>
      <vt:lpstr>例（平均値と中央値）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2014-05-26T22:57:00Z</dcterms:created>
  <dcterms:modified xsi:type="dcterms:W3CDTF">2020-08-05T03:46:08Z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TC027879479991</vt:lpwstr>
  </property>
</Properties>
</file>