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3" r:id="rId4"/>
    <p:sldId id="344" r:id="rId5"/>
    <p:sldId id="391" r:id="rId6"/>
    <p:sldId id="374" r:id="rId7"/>
    <p:sldId id="392" r:id="rId8"/>
    <p:sldId id="376" r:id="rId9"/>
    <p:sldId id="393" r:id="rId10"/>
    <p:sldId id="394" r:id="rId11"/>
    <p:sldId id="395" r:id="rId12"/>
    <p:sldId id="380" r:id="rId13"/>
    <p:sldId id="396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397" r:id="rId22"/>
    <p:sldId id="398" r:id="rId23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howGuides="1">
      <p:cViewPr varScale="1">
        <p:scale>
          <a:sx n="90" d="100"/>
          <a:sy n="90" d="100"/>
        </p:scale>
        <p:origin x="528" y="90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4-4828-B0A1-A57F798B48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96026888"/>
        <c:axId val="402498264"/>
      </c:barChart>
      <c:catAx>
        <c:axId val="39602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2498264"/>
        <c:crosses val="autoZero"/>
        <c:auto val="1"/>
        <c:lblAlgn val="ctr"/>
        <c:lblOffset val="100"/>
        <c:noMultiLvlLbl val="0"/>
      </c:catAx>
      <c:valAx>
        <c:axId val="402498264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39602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ja-JP" altLang="en-US" dirty="0"/>
              <a:t>テスト</a:t>
            </a:r>
            <a:r>
              <a:rPr lang="en-US" altLang="ja-JP" dirty="0"/>
              <a:t>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テストB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B-4464-AE0E-77EDA8E3A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39696832"/>
        <c:axId val="339696440"/>
      </c:barChart>
      <c:catAx>
        <c:axId val="339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9696440"/>
        <c:crosses val="autoZero"/>
        <c:auto val="1"/>
        <c:lblAlgn val="ctr"/>
        <c:lblOffset val="100"/>
        <c:noMultiLvlLbl val="0"/>
      </c:catAx>
      <c:valAx>
        <c:axId val="339696440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33969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テストC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E-401B-82E7-1B6A6675EA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98037728"/>
        <c:axId val="398046352"/>
      </c:barChart>
      <c:catAx>
        <c:axId val="3980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8046352"/>
        <c:crosses val="autoZero"/>
        <c:auto val="1"/>
        <c:lblAlgn val="ctr"/>
        <c:lblOffset val="100"/>
        <c:noMultiLvlLbl val="0"/>
      </c:catAx>
      <c:valAx>
        <c:axId val="398046352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39803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BDB7646E-8811-423A-9C42-2CBFADA00A96}" type="datetimeFigureOut">
              <a:rPr kumimoji="1" lang="en-US" altLang="ja-JP" smtClean="0"/>
              <a:pPr/>
              <a:t>8/6/2020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4360E59-1627-4404-ACC5-51C744AB0F27}" type="slidenum">
              <a:rPr kumimoji="1" lang="en-US" altLang="ja-JP" smtClean="0"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メモ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1" name="四角形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2" name="四角形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3" name="直線コネクタ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5" name="直線コネクタ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 latinLnBrk="0">
              <a:defRPr kumimoji="1" lang="ja-JP" sz="5400"/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cxnSp>
        <p:nvCxnSpPr>
          <p:cNvPr id="11" name="直線コネクタ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縦書きテキスト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0" name="四角形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4" name="四角形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1" name="四角形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22" name="直線コネクタ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四角形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23" name="直線コネクタ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四角形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7" name="四角形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8" name="四角形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9" name="四角形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30" name="四角形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1" name="直線コネクタ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3" name="直線コネクタ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 latinLnBrk="0">
              <a:defRPr kumimoji="1" lang="ja-JP" sz="5400" b="0" cap="none" baseline="0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 baseline="0"/>
            </a:lvl6pPr>
            <a:lvl7pPr latinLnBrk="0">
              <a:defRPr kumimoji="1" lang="ja-JP" sz="1800" baseline="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 baseline="0"/>
            </a:lvl8pPr>
            <a:lvl9pPr latinLnBrk="0">
              <a:defRPr kumimoji="1" lang="ja-JP" sz="1600" baseline="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6" name="四角形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7" name="直線コネクタ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bg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latinLnBrk="0">
              <a:buNone/>
              <a:defRPr kumimoji="1" lang="ja-JP" sz="28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2020/8/6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3" name="四角形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6" name="直線コネクタ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C2C6F8EA-316C-41DE-B9A4-EDCC3A85ED9A}" type="datetimeFigureOut">
              <a:rPr lang="en-US" altLang="zh-CN" smtClean="0"/>
              <a:pPr/>
              <a:t>8/6/2020</a:t>
            </a:fld>
            <a:endParaRPr lang="en-US" altLang="zh-CN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7DC1BBB0-96F0-4077-A278-0F3FB5C104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600" kern="1200">
          <a:solidFill>
            <a:schemeClr val="tx1">
              <a:lumMod val="75000"/>
            </a:schemeClr>
          </a:solidFill>
          <a:latin typeface="HGP創英角ﾎﾟｯﾌﾟ体" pitchFamily="50" charset="-128"/>
          <a:ea typeface="HGP創英角ﾎﾟｯﾌﾟ体" pitchFamily="50" charset="-128"/>
          <a:cs typeface="HGP創英角ﾎﾟｯﾌﾟ体" pitchFamily="50" charset="-128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kumimoji="1" lang="ja-JP" sz="2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24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20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数学</a:t>
            </a:r>
            <a:r>
              <a:rPr kumimoji="1" lang="en-US" altLang="ja-JP" dirty="0"/>
              <a:t>Ⅰ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データの分析③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p:transition spd="med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練習問題１２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1235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cs typeface="Times New Roman" pitchFamily="18" charset="0"/>
              </a:rPr>
              <a:t>以下のテスト </a:t>
            </a:r>
            <a:r>
              <a:rPr lang="en-US" altLang="ja-JP" sz="3200" dirty="0">
                <a:cs typeface="Times New Roman" pitchFamily="18" charset="0"/>
              </a:rPr>
              <a:t>A, B, C </a:t>
            </a:r>
            <a:r>
              <a:rPr lang="ja-JP" altLang="en-US" sz="3200" dirty="0">
                <a:cs typeface="Times New Roman" pitchFamily="18" charset="0"/>
              </a:rPr>
              <a:t>について、以下の問いに答えよ。</a:t>
            </a:r>
            <a:endParaRPr lang="en-US" altLang="ja-JP" sz="3200" dirty="0"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cs typeface="Times New Roman" pitchFamily="18" charset="0"/>
              </a:rPr>
              <a:t>テスト</a:t>
            </a:r>
            <a:r>
              <a:rPr lang="en-US" altLang="ja-JP" sz="3200" dirty="0">
                <a:cs typeface="Times New Roman" pitchFamily="18" charset="0"/>
              </a:rPr>
              <a:t>A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1197868" y="3053844"/>
            <a:ext cx="10729192" cy="59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kumimoji="1" lang="ja-JP" sz="2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24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20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kumimoji="1" lang="ja-JP" sz="1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Euphemia" pitchFamily="34" charset="0"/>
              <a:buNone/>
            </a:pPr>
            <a:r>
              <a:rPr lang="ja-JP" altLang="en-US" sz="3200" dirty="0">
                <a:latin typeface="Cambria Math" panose="02040503050406030204" pitchFamily="18" charset="0"/>
                <a:cs typeface="Times New Roman" pitchFamily="18" charset="0"/>
              </a:rPr>
              <a:t>テストＢ</a:t>
            </a:r>
            <a:endParaRPr lang="en-US" altLang="ja-JP" sz="3200" dirty="0">
              <a:latin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58259"/>
              </p:ext>
            </p:extLst>
          </p:nvPr>
        </p:nvGraphicFramePr>
        <p:xfrm>
          <a:off x="1273175" y="2724150"/>
          <a:ext cx="1029384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Worksheet" r:id="rId3" imgW="11248957" imgH="276315" progId="Excel.Sheet.12">
                  <p:embed/>
                </p:oleObj>
              </mc:Choice>
              <mc:Fallback>
                <p:oleObj name="Worksheet" r:id="rId3" imgW="11248957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3175" y="2724150"/>
                        <a:ext cx="1029384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09906"/>
              </p:ext>
            </p:extLst>
          </p:nvPr>
        </p:nvGraphicFramePr>
        <p:xfrm>
          <a:off x="1274763" y="4362450"/>
          <a:ext cx="1029225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Worksheet" r:id="rId5" imgW="11248957" imgH="276315" progId="Excel.Sheet.12">
                  <p:embed/>
                </p:oleObj>
              </mc:Choice>
              <mc:Fallback>
                <p:oleObj name="Worksheet" r:id="rId5" imgW="11248957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4763" y="4362450"/>
                        <a:ext cx="10292257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1197867" y="3844385"/>
            <a:ext cx="10729192" cy="59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kumimoji="1" lang="ja-JP" sz="2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24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20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kumimoji="1" lang="ja-JP" sz="1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Euphemia" pitchFamily="34" charset="0"/>
              <a:buNone/>
            </a:pPr>
            <a:r>
              <a:rPr lang="ja-JP" altLang="en-US" sz="3200" dirty="0">
                <a:latin typeface="Cambria Math" panose="02040503050406030204" pitchFamily="18" charset="0"/>
                <a:cs typeface="Times New Roman" pitchFamily="18" charset="0"/>
              </a:rPr>
              <a:t>テストＣ</a:t>
            </a:r>
            <a:endParaRPr lang="en-US" altLang="ja-JP" sz="3200" dirty="0">
              <a:latin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073277"/>
              </p:ext>
            </p:extLst>
          </p:nvPr>
        </p:nvGraphicFramePr>
        <p:xfrm>
          <a:off x="1273175" y="3517900"/>
          <a:ext cx="1029384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Worksheet" r:id="rId7" imgW="11248957" imgH="276315" progId="Excel.Sheet.12">
                  <p:embed/>
                </p:oleObj>
              </mc:Choice>
              <mc:Fallback>
                <p:oleObj name="Worksheet" r:id="rId7" imgW="11248957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3175" y="3517900"/>
                        <a:ext cx="1029384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1198814" y="4782160"/>
            <a:ext cx="10872261" cy="1959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kumimoji="1" lang="ja-JP" sz="2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24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20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kumimoji="1" lang="ja-JP" sz="1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kumimoji="1" lang="ja-JP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kumimoji="1" lang="ja-JP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Euphemia" pitchFamily="34" charset="0"/>
              <a:buNone/>
            </a:pPr>
            <a:r>
              <a:rPr lang="ja-JP" altLang="en-US" sz="3200" dirty="0">
                <a:latin typeface="Cambria Math" panose="02040503050406030204" pitchFamily="18" charset="0"/>
                <a:cs typeface="Times New Roman" pitchFamily="18" charset="0"/>
              </a:rPr>
              <a:t>（１）それぞれの標準偏差を求めよ。</a:t>
            </a:r>
            <a:endParaRPr lang="en-US" altLang="ja-JP" sz="3200" dirty="0">
              <a:latin typeface="Cambria Math" panose="02040503050406030204" pitchFamily="18" charset="0"/>
              <a:cs typeface="Times New Roman" pitchFamily="18" charset="0"/>
            </a:endParaRPr>
          </a:p>
          <a:p>
            <a:pPr>
              <a:buFont typeface="Euphemia" pitchFamily="34" charset="0"/>
              <a:buNone/>
            </a:pPr>
            <a:r>
              <a:rPr lang="ja-JP" altLang="en-US" sz="3200" dirty="0">
                <a:latin typeface="Cambria Math" panose="02040503050406030204" pitchFamily="18" charset="0"/>
                <a:cs typeface="Times New Roman" pitchFamily="18" charset="0"/>
              </a:rPr>
              <a:t>（２）これらのテストについて、標準偏差によって</a:t>
            </a:r>
            <a:endParaRPr lang="en-US" altLang="ja-JP" sz="3200" dirty="0">
              <a:latin typeface="Cambria Math" panose="02040503050406030204" pitchFamily="18" charset="0"/>
              <a:cs typeface="Times New Roman" pitchFamily="18" charset="0"/>
            </a:endParaRPr>
          </a:p>
          <a:p>
            <a:pPr>
              <a:buFont typeface="Euphemia" pitchFamily="34" charset="0"/>
              <a:buNone/>
            </a:pPr>
            <a:r>
              <a:rPr lang="ja-JP" altLang="en-US" sz="3200" dirty="0">
                <a:latin typeface="Cambria Math" panose="02040503050406030204" pitchFamily="18" charset="0"/>
                <a:cs typeface="Times New Roman" pitchFamily="18" charset="0"/>
              </a:rPr>
              <a:t>　　　データの平均値からの散らばりの度合いを比較せよ。</a:t>
            </a:r>
            <a:endParaRPr lang="en-US" altLang="ja-JP" sz="3200" dirty="0">
              <a:latin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224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練習問題１２</a:t>
            </a:r>
            <a:r>
              <a:rPr kumimoji="1" lang="en-US" altLang="ja-JP" dirty="0"/>
              <a:t>(</a:t>
            </a:r>
            <a:r>
              <a:rPr kumimoji="1" lang="ja-JP" altLang="en-US" dirty="0"/>
              <a:t>１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405780" y="1617202"/>
                <a:ext cx="11783045" cy="512416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どれも平均値は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5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点である。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テスト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𝐶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標準偏差を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それぞれ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とすると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32−</m:t>
                          </m:r>
                          <m:sSup>
                            <m:sSup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≒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2.6(</m:t>
                      </m:r>
                      <m:r>
                        <a:rPr lang="ja-JP" alt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b="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26.4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≒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1.2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ja-JP" alt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29.1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≒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2.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ja-JP" alt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780" y="1617202"/>
                <a:ext cx="11783045" cy="51241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151478"/>
      </p:ext>
    </p:extLst>
  </p:cSld>
  <p:clrMapOvr>
    <a:masterClrMapping/>
  </p:clrMapOvr>
  <p:transition spd="med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800" b="1" dirty="0">
                <a:solidFill>
                  <a:srgbClr val="465562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練習問題１２</a:t>
            </a:r>
            <a:r>
              <a:rPr lang="en-US" altLang="ja-JP" sz="4800" b="1" dirty="0">
                <a:solidFill>
                  <a:srgbClr val="465562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4800" b="1" dirty="0">
                <a:solidFill>
                  <a:srgbClr val="465562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lang="en-US" altLang="ja-JP" sz="4800" b="1" dirty="0">
                <a:solidFill>
                  <a:srgbClr val="465562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0094116"/>
              </p:ext>
            </p:extLst>
          </p:nvPr>
        </p:nvGraphicFramePr>
        <p:xfrm>
          <a:off x="477788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9980695"/>
              </p:ext>
            </p:extLst>
          </p:nvPr>
        </p:nvGraphicFramePr>
        <p:xfrm>
          <a:off x="4294212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3989295"/>
              </p:ext>
            </p:extLst>
          </p:nvPr>
        </p:nvGraphicFramePr>
        <p:xfrm>
          <a:off x="8110636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42397" y="6084585"/>
                <a:ext cx="1108466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2.6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（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）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=1.2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（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）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=2.0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（点）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7" y="6084585"/>
                <a:ext cx="110846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1928140" y="2348880"/>
            <a:ext cx="911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B, C, A 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の順で散らばりの度合いが大きくなる。</a:t>
            </a:r>
            <a:endParaRPr lang="en-US" altLang="ja-JP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0156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変量の変換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192248" y="1340768"/>
                <a:ext cx="10585176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定数とする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変量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データから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𝑎𝑥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によって新しい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変量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データが得られるとき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データの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平均値を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bar>
                        <m:barPr>
                          <m:pos m:val="top"/>
                          <m:ctrlP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ba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分散を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標準偏差を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とすると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次のことが成り立つ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bar>
                      <m:r>
                        <a:rPr lang="en-US" altLang="ja-JP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bar>
                        <m:barPr>
                          <m:pos m:val="top"/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sSubSup>
                        <m:sSubSup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ja-JP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e>
                      </m:d>
                      <m:sSub>
                        <m:sSub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データの各値に一斉に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を加えると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データの各値も平均値も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だけ増加するから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データの各値から平均値を引いた差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すなわち偏差は変わらない。したがって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分散と標準偏差は変わらない。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また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データの各値に一斉に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をかけると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データの各値も平均値も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倍になるから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データの各値の偏差も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倍になる。したがって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分散は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倍になり、標準偏差は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倍になる。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248" y="1340768"/>
                <a:ext cx="10585176" cy="5400600"/>
              </a:xfrm>
              <a:blipFill>
                <a:blip r:embed="rId2"/>
                <a:stretch>
                  <a:fillRect l="-1210" r="-5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367456"/>
      </p:ext>
    </p:extLst>
  </p:cSld>
  <p:clrMapOvr>
    <a:masterClrMapping/>
  </p:clrMapOvr>
  <p:transition spd="med"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変量の変換：例題１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dirty="0"/>
                  <a:t>あるクラスの生徒を対象に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ja-JP" altLang="en-US" dirty="0"/>
                  <a:t> 点満点の試験を行い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採点したところ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平均値は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ja-JP" altLang="en-US" dirty="0"/>
                  <a:t> 点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分散は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であった。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（１）生徒全員の得点に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点を加えると</a:t>
                </a:r>
                <a:r>
                  <a:rPr lang="en-US" altLang="ja-JP" dirty="0"/>
                  <a:t>,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　　　平均値は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+10=47</m:t>
                    </m:r>
                  </m:oMath>
                </a14:m>
                <a:r>
                  <a:rPr lang="ja-JP" altLang="en-US" dirty="0"/>
                  <a:t>（点）となるが</a:t>
                </a:r>
                <a:r>
                  <a:rPr lang="en-US" altLang="ja-JP" dirty="0"/>
                  <a:t>,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　　　分散は変わらない。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（２）生徒全員の得点を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倍すると</a:t>
                </a:r>
                <a:r>
                  <a:rPr lang="en-US" altLang="ja-JP" dirty="0"/>
                  <a:t>,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　　　平均値は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2×37=74</m:t>
                    </m:r>
                  </m:oMath>
                </a14:m>
                <a:r>
                  <a:rPr lang="ja-JP" altLang="en-US" dirty="0"/>
                  <a:t>（点）となり</a:t>
                </a:r>
                <a:r>
                  <a:rPr lang="en-US" altLang="ja-JP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　　　分散は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×25=100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となる。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 t="-2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3110"/>
      </p:ext>
    </p:extLst>
  </p:cSld>
  <p:clrMapOvr>
    <a:masterClrMapping/>
  </p:clrMapOvr>
  <p:transition spd="med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変量の変換：練習問題１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dirty="0"/>
                  <a:t>ある都市の日ごとの最高気温を摂氏（℃）で計測し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ja-JP" altLang="en-US" dirty="0"/>
                  <a:t>日分のデータを得た。その平均値は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15.0</m:t>
                    </m:r>
                  </m:oMath>
                </a14:m>
                <a:r>
                  <a:rPr lang="ja-JP" altLang="en-US" dirty="0"/>
                  <a:t>℃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分散は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9.0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であった。このデータを華氏（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℉ </m:t>
                    </m:r>
                  </m:oMath>
                </a14:m>
                <a:r>
                  <a:rPr lang="ja-JP" altLang="en-US" dirty="0"/>
                  <a:t>）に変更したときの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平均値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分散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標準偏差を求めよ。ただし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摂氏度が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℃のときの華氏を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ja-JP" altLang="en-US" dirty="0"/>
                  <a:t> とすると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と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には次の関係がある。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=1.8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+32</m:t>
                      </m:r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摂氏（</a:t>
                </a:r>
                <a:r>
                  <a:rPr lang="en-US" altLang="ja-JP" dirty="0"/>
                  <a:t>Celsius</a:t>
                </a:r>
                <a:r>
                  <a:rPr lang="ja-JP" altLang="en-US" dirty="0"/>
                  <a:t>）：凝固点を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dirty="0"/>
                  <a:t>℃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沸点を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ja-JP" altLang="en-US" dirty="0"/>
                  <a:t>℃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華氏（</a:t>
                </a:r>
                <a:r>
                  <a:rPr lang="en-US" altLang="ja-JP" dirty="0"/>
                  <a:t>Fahrenheit</a:t>
                </a:r>
                <a:r>
                  <a:rPr lang="ja-JP" altLang="en-US" dirty="0"/>
                  <a:t>）：凝固点を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altLang="ja-JP" dirty="0"/>
                  <a:t>, </a:t>
                </a:r>
                <a:r>
                  <a:rPr lang="ja-JP" altLang="en-US" dirty="0"/>
                  <a:t>沸点を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212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℉</m:t>
                    </m:r>
                  </m:oMath>
                </a14:m>
                <a:endParaRPr lang="en-US" altLang="ja-JP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 t="-2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269277"/>
      </p:ext>
    </p:extLst>
  </p:cSld>
  <p:clrMapOvr>
    <a:masterClrMapping/>
  </p:clrMapOvr>
  <p:transition spd="med"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変量の変換：練習問題１（解答）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平均値は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1.8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×15+32=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59</m:t>
                    </m:r>
                    <m:r>
                      <m:rPr>
                        <m:nor/>
                      </m:rPr>
                      <a:rPr lang="en-US" altLang="ja-JP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a:rPr lang="ja-JP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)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分散は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dirty="0">
                            <a:latin typeface="Cambria Math" panose="02040503050406030204" pitchFamily="18" charset="0"/>
                          </a:rPr>
                          <m:t>1.8</m:t>
                        </m:r>
                      </m:e>
                      <m:sup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9.0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29.16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標準偏差は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 panose="02040503050406030204" pitchFamily="18" charset="0"/>
                      </a:rPr>
                      <m:t> 1.8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9.0</m:t>
                        </m:r>
                      </m:e>
                    </m:rad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5.4</m:t>
                    </m:r>
                    <m:r>
                      <m:rPr>
                        <m:nor/>
                      </m:rPr>
                      <a:rPr lang="en-US" altLang="ja-JP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a:rPr lang="ja-JP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300042"/>
      </p:ext>
    </p:extLst>
  </p:cSld>
  <p:clrMapOvr>
    <a:masterClrMapping/>
  </p:clrMapOvr>
  <p:transition spd="med"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変量の変換：例題２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5</a:t>
                </a:r>
                <a:r>
                  <a:rPr lang="ja-JP" altLang="en-US" dirty="0"/>
                  <a:t>人の身長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(cm)</a:t>
                </a:r>
                <a:r>
                  <a:rPr lang="ja-JP" altLang="en-US" dirty="0"/>
                  <a:t> のデータ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176, 170, 167, 179, 168</m:t>
                    </m:r>
                  </m:oMath>
                </a14:m>
                <a:r>
                  <a:rPr lang="ja-JP" altLang="en-US" dirty="0"/>
                  <a:t> の平均値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ja-JP" altLang="en-US" dirty="0"/>
                  <a:t> と分散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ja-JP" altLang="en-US" dirty="0"/>
                  <a:t> を求めてみる。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=170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として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新たな変量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を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で定める。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変量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のデータは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次の </a:t>
                </a:r>
                <a:r>
                  <a:rPr lang="en-US" altLang="ja-JP" dirty="0"/>
                  <a:t>5</a:t>
                </a:r>
                <a:r>
                  <a:rPr lang="ja-JP" altLang="en-US" dirty="0"/>
                  <a:t>個の値である。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6, 0, −3, 9, −2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このとき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6+0−3+9−2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}=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よって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  </m:t>
                    </m:r>
                    <m:bar>
                      <m:barPr>
                        <m:pos m:val="top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=170+2=172,  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 t="-2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515698"/>
      </p:ext>
    </p:extLst>
  </p:cSld>
  <p:clrMapOvr>
    <a:masterClrMapping/>
  </p:clrMapOvr>
  <p:transition spd="med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変量の変換：練習問題２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10045592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dirty="0"/>
                  <a:t>変量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のデータが次のように与えられている。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750, 740, 720, 770, 750, 740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dirty="0"/>
                  <a:t>いま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10, 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=740,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ja-JP" b="0" dirty="0"/>
                  <a:t> </a:t>
                </a:r>
                <a:r>
                  <a:rPr lang="ja-JP" altLang="en-US" b="0" dirty="0"/>
                  <a:t>として新たな変量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b="0" dirty="0"/>
                  <a:t> </a:t>
                </a:r>
                <a:r>
                  <a:rPr lang="ja-JP" altLang="en-US" b="0" dirty="0"/>
                  <a:t>を作る。</a:t>
                </a:r>
                <a:endParaRPr lang="en-US" altLang="ja-JP" b="0" dirty="0"/>
              </a:p>
              <a:p>
                <a:pPr marL="0" indent="0">
                  <a:buNone/>
                </a:pPr>
                <a:r>
                  <a:rPr lang="ja-JP" altLang="en-US" dirty="0"/>
                  <a:t>（１）変量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ja-JP" altLang="en-US" dirty="0"/>
                  <a:t> のデータの平均値と標準偏差を求めよ。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（２）変量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/>
                  <a:t> のデータの平均値と標準偏差を求めよ。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10045592" cy="4997152"/>
              </a:xfrm>
              <a:blipFill>
                <a:blip r:embed="rId2"/>
                <a:stretch>
                  <a:fillRect l="-1214" t="-2442" r="-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54091"/>
      </p:ext>
    </p:extLst>
  </p:cSld>
  <p:clrMapOvr>
    <a:masterClrMapping/>
  </p:clrMapOvr>
  <p:transition spd="med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変量の変換：練習問題２（解答）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（１）変量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ja-JP" altLang="en-US" dirty="0"/>
                  <a:t> のデータは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1, 0, −2, 3, 1, 0</m:t>
                    </m:r>
                  </m:oMath>
                </a14:m>
                <a:r>
                  <a:rPr lang="ja-JP" altLang="en-US" dirty="0"/>
                  <a:t> となるので</a:t>
                </a:r>
                <a:r>
                  <a:rPr lang="en-US" altLang="ja-JP" dirty="0"/>
                  <a:t>,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　　　平均値は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1+0−2+3+1+0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altLang="ja-JP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/>
                  <a:t>　　　標準偏差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は</m:t>
                    </m:r>
                    <m:rad>
                      <m:radPr>
                        <m:degHide m:val="on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2.5−0.25</m:t>
                          </m:r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2.25</m:t>
                          </m:r>
                        </m:e>
                      </m:rad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/>
                  <a:t>（２）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𝑐𝑢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dirty="0"/>
                  <a:t> より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　　　平均値は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10×0.5+740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74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dirty="0"/>
                  <a:t>　　　標準偏差は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10×1.5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311444"/>
      </p:ext>
    </p:extLst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データの分析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分散と標準偏差</a:t>
            </a:r>
          </a:p>
        </p:txBody>
      </p:sp>
    </p:spTree>
  </p:cSld>
  <p:clrMapOvr>
    <a:masterClrMapping/>
  </p:clrMapOvr>
  <p:transition spd="med"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偏差値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192248" y="1340768"/>
                <a:ext cx="10585176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ja-JP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の偏差値</m:t>
                          </m:r>
                        </m:e>
                      </m:d>
                      <m:r>
                        <a:rPr lang="en-US" altLang="ja-JP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d>
                            <m:dPr>
                              <m:ctrlP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ja-JP" alt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平均値</m:t>
                              </m:r>
                            </m:e>
                          </m:d>
                        </m:num>
                        <m:den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ja-JP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標準偏差</m:t>
                          </m:r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𝟓𝟎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偏差値は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平均値を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50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標準偏差を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10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調整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している。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そのため、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40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～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60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が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約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68%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30 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～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70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が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約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95%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20 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～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80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が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約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99.7%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10 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～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90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が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約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99.9 %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に収まる。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6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0 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以上</m:t>
                      </m:r>
                      <m:d>
                        <m:dPr>
                          <m:begChr m:val="（"/>
                          <m:endChr m:val="）"/>
                          <m:ctrlPr>
                            <a:rPr lang="ja-JP" alt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あるいは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0 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以下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は全体の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15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866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%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7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以上</m:t>
                      </m:r>
                      <m:d>
                        <m:dPr>
                          <m:begChr m:val="（"/>
                          <m:endChr m:val="）"/>
                          <m:ctrlPr>
                            <a:rPr lang="ja-JP" alt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あるいは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30 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以下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全体の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2.275%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80 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以上</m:t>
                      </m:r>
                      <m:d>
                        <m:dPr>
                          <m:begChr m:val="（"/>
                          <m:endChr m:val="）"/>
                          <m:ctrlPr>
                            <a:rPr lang="ja-JP" alt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あるいは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20 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以下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全体の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約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0.135%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である。</m:t>
                      </m:r>
                    </m:oMath>
                  </m:oMathPara>
                </a14:m>
                <a:endParaRPr lang="en-US" altLang="ja-JP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dirty="0"/>
                  <a:t>例えば、全受験生が</a:t>
                </a:r>
                <a:r>
                  <a:rPr lang="en-US" altLang="ja-JP" dirty="0"/>
                  <a:t>100</a:t>
                </a:r>
                <a:r>
                  <a:rPr lang="ja-JP" altLang="en-US" dirty="0"/>
                  <a:t>万人いた学力試験で偏差値を求めると、偏差値</a:t>
                </a:r>
                <a:r>
                  <a:rPr lang="en-US" altLang="ja-JP" dirty="0"/>
                  <a:t>80</a:t>
                </a:r>
                <a:r>
                  <a:rPr lang="ja-JP" altLang="en-US" dirty="0"/>
                  <a:t>以上となる者は、ほぼ</a:t>
                </a:r>
                <a:r>
                  <a:rPr lang="en-US" altLang="ja-JP" dirty="0"/>
                  <a:t>1350</a:t>
                </a:r>
                <a:r>
                  <a:rPr lang="ja-JP" altLang="en-US" dirty="0"/>
                  <a:t>人となる。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248" y="1340768"/>
                <a:ext cx="10585176" cy="5400600"/>
              </a:xfrm>
              <a:blipFill rotWithShape="0">
                <a:blip r:embed="rId2"/>
                <a:stretch>
                  <a:fillRect l="-1210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531377"/>
      </p:ext>
    </p:extLst>
  </p:cSld>
  <p:clrMapOvr>
    <a:masterClrMapping/>
  </p:clrMapOvr>
  <p:transition spd="med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0F3D-46BB-4B29-9207-786DBB3C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正規分布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0743A4-0681-4501-871C-9D8E3A06C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05" y="1012124"/>
            <a:ext cx="7831013" cy="5873260"/>
          </a:xfrm>
        </p:spPr>
      </p:pic>
    </p:spTree>
    <p:extLst>
      <p:ext uri="{BB962C8B-B14F-4D97-AF65-F5344CB8AC3E}">
        <p14:creationId xmlns:p14="http://schemas.microsoft.com/office/powerpoint/2010/main" val="2417804663"/>
      </p:ext>
    </p:extLst>
  </p:cSld>
  <p:clrMapOvr>
    <a:masterClrMapping/>
  </p:clrMapOvr>
  <p:transition spd="med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偏差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変量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について、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データの値が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個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値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,⋯, 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であるとする。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平均値を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とするとき、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⋯, 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を、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それぞれ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,⋯,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からの</m:t>
                      </m:r>
                      <m:r>
                        <a:rPr lang="ja-JP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偏差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とい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う。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偏差の平均は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次の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計算のように、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常に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0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となる。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+⋯+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}=</m:t>
                      </m:r>
                      <m:bar>
                        <m:barPr>
                          <m:pos m:val="top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657893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分散・標準偏差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偏差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平均値では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、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データの散らばりの度合いを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表すことができない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そこで、</m:t>
                      </m:r>
                      <m:r>
                        <a:rPr lang="ja-JP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偏差の</m:t>
                      </m:r>
                      <m:r>
                        <a:rPr lang="ja-JP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２乗の</m:t>
                      </m:r>
                      <m:r>
                        <a:rPr lang="ja-JP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平均</m:t>
                      </m:r>
                    </m:oMath>
                  </m:oMathPara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考える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この値を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分散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とい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い、</m:t>
                      </m:r>
                      <m:sSup>
                        <m:sSupPr>
                          <m:ctrlP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で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表す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また、</m:t>
                      </m:r>
                      <m:rad>
                        <m:radPr>
                          <m:degHide m:val="on"/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をデータの</m:t>
                      </m:r>
                      <m:r>
                        <a:rPr lang="ja-JP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標準偏差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といい、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で表す。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95602"/>
      </p:ext>
    </p:extLst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分散と標準偏差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分散</m:t>
                      </m:r>
                      <m:r>
                        <a:rPr lang="ja-JP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ja-JP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ja-JP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標準</m:t>
                      </m:r>
                      <m:r>
                        <a:rPr lang="ja-JP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偏差</m:t>
                      </m:r>
                      <m:r>
                        <a:rPr lang="ja-JP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𝒔</m:t>
                      </m:r>
                      <m:r>
                        <a:rPr lang="en-US" altLang="ja-JP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den>
                          </m:f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※</a:t>
                </a:r>
                <a:r>
                  <a:rPr lang="ja-JP" altLang="en-US" dirty="0"/>
                  <a:t>標準偏差を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ja-JP" altLang="en-US" dirty="0"/>
                  <a:t>でなく、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</m:oMath>
                </a14:m>
                <a:r>
                  <a:rPr lang="ja-JP" altLang="en-US" dirty="0"/>
                  <a:t>（シグマ）で表すときもある。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 rotWithShape="0"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065516"/>
      </p:ext>
    </p:extLst>
  </p:cSld>
  <p:clrMapOvr>
    <a:masterClrMapping/>
  </p:clrMapOvr>
  <p:transition spd="med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分散・標準偏差：例題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197867" y="1617202"/>
                <a:ext cx="10729193" cy="152376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１０人の生徒の右手の握力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(kg) 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のデータが、下の表で</a:t>
                </a: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 与えられている。平均は</a:t>
                </a:r>
                <a14:m>
                  <m:oMath xmlns:m="http://schemas.openxmlformats.org/officeDocument/2006/math">
                    <m:r>
                      <a:rPr lang="ja-JP" altLang="en-US" sz="3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altLang="ja-JP" sz="3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bar>
                    <m:r>
                      <a:rPr lang="en-US" altLang="ja-JP" sz="32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en-US" altLang="ja-JP" sz="32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×250=25</m:t>
                    </m:r>
                  </m:oMath>
                </a14:m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(kg)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である。</a:t>
                </a: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7" y="1617202"/>
                <a:ext cx="10729193" cy="1523766"/>
              </a:xfrm>
              <a:blipFill rotWithShape="0">
                <a:blip r:embed="rId3"/>
                <a:stretch>
                  <a:fillRect l="-1477" t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269876" y="4437112"/>
                <a:ext cx="10729192" cy="22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分散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×48=4.8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標準偏差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　　　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4.8</m:t>
                          </m:r>
                        </m:e>
                      </m:rad>
                      <m:r>
                        <a:rPr lang="en-US" altLang="ja-JP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≒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2.2 (</m:t>
                      </m:r>
                      <m:r>
                        <m:rPr>
                          <m:sty m:val="p"/>
                        </m:rPr>
                        <a:rPr lang="en-US" altLang="ja-JP" sz="3200" b="0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kg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4437112"/>
                <a:ext cx="10729192" cy="2232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12818"/>
              </p:ext>
            </p:extLst>
          </p:nvPr>
        </p:nvGraphicFramePr>
        <p:xfrm>
          <a:off x="1451346" y="3007758"/>
          <a:ext cx="9899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Worksheet" r:id="rId5" imgW="9899484" imgH="539765" progId="Excel.Sheet.12">
                  <p:embed/>
                </p:oleObj>
              </mc:Choice>
              <mc:Fallback>
                <p:oleObj name="Worksheet" r:id="rId5" imgW="9899484" imgH="5397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1346" y="3007758"/>
                        <a:ext cx="98996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93000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練習問題１１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197867" y="1617202"/>
                <a:ext cx="10801201" cy="1955814"/>
              </a:xfrm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人の垂直跳びの記録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(cm)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が次のように与えられている。</a:t>
                </a: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46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34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38</a:t>
                </a:r>
              </a:p>
              <a:p>
                <a:pPr>
                  <a:buNone/>
                </a:pP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このデータの分散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と標準偏差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を求めよ。</a:t>
                </a: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7" y="1617202"/>
                <a:ext cx="10801201" cy="1955814"/>
              </a:xfrm>
              <a:blipFill>
                <a:blip r:embed="rId3"/>
                <a:stretch>
                  <a:fillRect l="-1355" t="-7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18620"/>
              </p:ext>
            </p:extLst>
          </p:nvPr>
        </p:nvGraphicFramePr>
        <p:xfrm>
          <a:off x="2809875" y="3573463"/>
          <a:ext cx="74390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Worksheet" r:id="rId4" imgW="7438957" imgH="542925" progId="Excel.Sheet.12">
                  <p:embed/>
                </p:oleObj>
              </mc:Choice>
              <mc:Fallback>
                <p:oleObj name="Worksheet" r:id="rId4" imgW="7438957" imgH="542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9875" y="3573463"/>
                        <a:ext cx="74390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 2"/>
              <p:cNvSpPr txBox="1">
                <a:spLocks/>
              </p:cNvSpPr>
              <p:nvPr/>
            </p:nvSpPr>
            <p:spPr>
              <a:xfrm>
                <a:off x="1269876" y="4293096"/>
                <a:ext cx="10729192" cy="22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分散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×240=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𝟒𝟖</m:t>
                      </m:r>
                    </m:oMath>
                  </m:oMathPara>
                </a14:m>
                <a:endParaRPr lang="en-US" altLang="ja-JP" sz="32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標準偏差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　　　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48</m:t>
                          </m:r>
                        </m:e>
                      </m:rad>
                      <m:r>
                        <a:rPr lang="en-US" altLang="ja-JP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≒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𝟔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𝟗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(</m:t>
                      </m:r>
                      <m:r>
                        <a:rPr lang="en-US" altLang="ja-JP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𝐜𝐦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4293096"/>
                <a:ext cx="10729192" cy="2232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88577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分散の計算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−2</m:t>
                          </m:r>
                          <m:bar>
                            <m:barPr>
                              <m:pos m:val="top"/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altLang="ja-JP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+⋯+</m:t>
                          </m:r>
                          <m:sSubSup>
                            <m:sSubSup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bar>
                        <m:barPr>
                          <m:pos m:val="top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bar>
                        <m:barPr>
                          <m:pos m:val="top"/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bar>
                        <m:barPr>
                          <m:pos m:val="top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+</m:t>
                      </m:r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78605"/>
      </p:ext>
    </p:extLst>
  </p:cSld>
  <p:clrMapOvr>
    <a:masterClrMapping/>
  </p:clrMapOvr>
  <p:transition spd="med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分散と標準偏差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ja-JP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の</m:t>
                          </m:r>
                          <m:r>
                            <a:rPr lang="ja-JP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分散</m:t>
                          </m:r>
                        </m:e>
                      </m:d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ja-JP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の</m:t>
                          </m:r>
                          <m:r>
                            <a:rPr lang="ja-JP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平均値</m:t>
                          </m:r>
                        </m:e>
                      </m:d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US" altLang="ja-JP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ja-JP" alt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の</m:t>
                              </m:r>
                              <m:r>
                                <a:rPr lang="ja-JP" alt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平均値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ja-JP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の標準偏差</m:t>
                          </m:r>
                        </m:e>
                      </m:d>
                      <m:r>
                        <a:rPr lang="en-US" altLang="ja-JP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ja-JP" alt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の平均値</m:t>
                              </m:r>
                            </m:e>
                          </m:d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ja-JP" alt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の平均値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例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：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つの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5, 7, 5, 10, 8 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について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平均値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5+7+5+10+8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7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=52.6−49=3.6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28733"/>
      </p:ext>
    </p:extLst>
  </p:cSld>
  <p:clrMapOvr>
    <a:masterClrMapping/>
  </p:clrMapOvr>
  <p:transition spd="med">
    <p:pull dir="u"/>
  </p:transition>
</p:sld>
</file>

<file path=ppt/theme/theme1.xml><?xml version="1.0" encoding="utf-8"?>
<a:theme xmlns:a="http://schemas.openxmlformats.org/drawingml/2006/main" name="TS102787947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5292F0-C5C9-4F7B-BB09-E7C460630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TS102787947</Template>
  <TotalTime>0</TotalTime>
  <Words>1510</Words>
  <Application>Microsoft Office PowerPoint</Application>
  <PresentationFormat>Custom</PresentationFormat>
  <Paragraphs>140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HGP創英角ﾎﾟｯﾌﾟ体</vt:lpstr>
      <vt:lpstr>HG丸ｺﾞｼｯｸM-PRO</vt:lpstr>
      <vt:lpstr>Meiryo UI</vt:lpstr>
      <vt:lpstr>Arial</vt:lpstr>
      <vt:lpstr>Cambria Math</vt:lpstr>
      <vt:lpstr>Euphemia</vt:lpstr>
      <vt:lpstr>Times New Roman</vt:lpstr>
      <vt:lpstr>TS102787947</vt:lpstr>
      <vt:lpstr>Worksheet</vt:lpstr>
      <vt:lpstr>数学Ⅰ</vt:lpstr>
      <vt:lpstr>データの分析</vt:lpstr>
      <vt:lpstr>偏差</vt:lpstr>
      <vt:lpstr>分散・標準偏差</vt:lpstr>
      <vt:lpstr>分散と標準偏差</vt:lpstr>
      <vt:lpstr>分散・標準偏差：例題</vt:lpstr>
      <vt:lpstr>練習問題１１</vt:lpstr>
      <vt:lpstr>分散の計算</vt:lpstr>
      <vt:lpstr>分散と標準偏差</vt:lpstr>
      <vt:lpstr>練習問題１２</vt:lpstr>
      <vt:lpstr>練習問題１２(１)</vt:lpstr>
      <vt:lpstr>練習問題１２(２)</vt:lpstr>
      <vt:lpstr>変量の変換</vt:lpstr>
      <vt:lpstr>変量の変換：例題１</vt:lpstr>
      <vt:lpstr>変量の変換：練習問題１</vt:lpstr>
      <vt:lpstr>変量の変換：練習問題１（解答）</vt:lpstr>
      <vt:lpstr>変量の変換：例題２</vt:lpstr>
      <vt:lpstr>変量の変換：練習問題２</vt:lpstr>
      <vt:lpstr>変量の変換：練習問題２（解答）</vt:lpstr>
      <vt:lpstr>偏差値</vt:lpstr>
      <vt:lpstr>正規分布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2014-05-26T22:57:00Z</dcterms:created>
  <dcterms:modified xsi:type="dcterms:W3CDTF">2020-08-06T03:43:56Z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