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83" r:id="rId4"/>
    <p:sldId id="344" r:id="rId5"/>
    <p:sldId id="375" r:id="rId6"/>
    <p:sldId id="374" r:id="rId7"/>
    <p:sldId id="376" r:id="rId8"/>
  </p:sldIdLst>
  <p:sldSz cx="12188825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howGuides="1">
      <p:cViewPr varScale="1">
        <p:scale>
          <a:sx n="90" d="100"/>
          <a:sy n="90" d="100"/>
        </p:scale>
        <p:origin x="528" y="9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18000"/>
                    </a:schemeClr>
                  </a:gs>
                  <a:gs pos="50000">
                    <a:schemeClr val="accent1">
                      <a:satMod val="89000"/>
                      <a:lumMod val="91000"/>
                    </a:schemeClr>
                  </a:gs>
                  <a:gs pos="100000">
                    <a:schemeClr val="accent1">
                      <a:lumMod val="69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xVal>
            <c:numRef>
              <c:f>Sheet1!$A$2:$A$31</c:f>
              <c:numCache>
                <c:formatCode>General</c:formatCode>
                <c:ptCount val="30"/>
                <c:pt idx="0">
                  <c:v>179</c:v>
                </c:pt>
                <c:pt idx="1">
                  <c:v>183</c:v>
                </c:pt>
                <c:pt idx="2">
                  <c:v>177</c:v>
                </c:pt>
                <c:pt idx="3">
                  <c:v>173</c:v>
                </c:pt>
                <c:pt idx="4">
                  <c:v>178</c:v>
                </c:pt>
                <c:pt idx="5">
                  <c:v>184</c:v>
                </c:pt>
                <c:pt idx="6">
                  <c:v>189</c:v>
                </c:pt>
                <c:pt idx="7">
                  <c:v>176</c:v>
                </c:pt>
                <c:pt idx="8">
                  <c:v>183</c:v>
                </c:pt>
                <c:pt idx="9">
                  <c:v>181</c:v>
                </c:pt>
                <c:pt idx="10">
                  <c:v>184</c:v>
                </c:pt>
                <c:pt idx="11">
                  <c:v>184</c:v>
                </c:pt>
                <c:pt idx="12">
                  <c:v>174</c:v>
                </c:pt>
                <c:pt idx="13">
                  <c:v>177</c:v>
                </c:pt>
                <c:pt idx="14">
                  <c:v>173</c:v>
                </c:pt>
                <c:pt idx="15">
                  <c:v>188</c:v>
                </c:pt>
                <c:pt idx="16">
                  <c:v>182</c:v>
                </c:pt>
                <c:pt idx="17">
                  <c:v>181</c:v>
                </c:pt>
                <c:pt idx="18">
                  <c:v>180</c:v>
                </c:pt>
                <c:pt idx="19">
                  <c:v>173</c:v>
                </c:pt>
                <c:pt idx="20">
                  <c:v>178</c:v>
                </c:pt>
                <c:pt idx="21">
                  <c:v>180</c:v>
                </c:pt>
                <c:pt idx="22">
                  <c:v>180</c:v>
                </c:pt>
                <c:pt idx="23">
                  <c:v>171</c:v>
                </c:pt>
                <c:pt idx="24">
                  <c:v>178</c:v>
                </c:pt>
                <c:pt idx="25">
                  <c:v>175</c:v>
                </c:pt>
                <c:pt idx="26">
                  <c:v>170</c:v>
                </c:pt>
                <c:pt idx="27">
                  <c:v>179</c:v>
                </c:pt>
                <c:pt idx="28">
                  <c:v>174</c:v>
                </c:pt>
                <c:pt idx="29">
                  <c:v>172</c:v>
                </c:pt>
              </c:numCache>
            </c:numRef>
          </c:xVal>
          <c:yVal>
            <c:numRef>
              <c:f>Sheet1!$B$2:$B$31</c:f>
              <c:numCache>
                <c:formatCode>General</c:formatCode>
                <c:ptCount val="30"/>
                <c:pt idx="0">
                  <c:v>91</c:v>
                </c:pt>
                <c:pt idx="1">
                  <c:v>84</c:v>
                </c:pt>
                <c:pt idx="2">
                  <c:v>74</c:v>
                </c:pt>
                <c:pt idx="3">
                  <c:v>75</c:v>
                </c:pt>
                <c:pt idx="4">
                  <c:v>83</c:v>
                </c:pt>
                <c:pt idx="5">
                  <c:v>78</c:v>
                </c:pt>
                <c:pt idx="6">
                  <c:v>95</c:v>
                </c:pt>
                <c:pt idx="7">
                  <c:v>74</c:v>
                </c:pt>
                <c:pt idx="8">
                  <c:v>85</c:v>
                </c:pt>
                <c:pt idx="9">
                  <c:v>75</c:v>
                </c:pt>
                <c:pt idx="10">
                  <c:v>96</c:v>
                </c:pt>
                <c:pt idx="11">
                  <c:v>89</c:v>
                </c:pt>
                <c:pt idx="12">
                  <c:v>77</c:v>
                </c:pt>
                <c:pt idx="13">
                  <c:v>76</c:v>
                </c:pt>
                <c:pt idx="14">
                  <c:v>70</c:v>
                </c:pt>
                <c:pt idx="15">
                  <c:v>90</c:v>
                </c:pt>
                <c:pt idx="16">
                  <c:v>79</c:v>
                </c:pt>
                <c:pt idx="17">
                  <c:v>84</c:v>
                </c:pt>
                <c:pt idx="18">
                  <c:v>86</c:v>
                </c:pt>
                <c:pt idx="19">
                  <c:v>77</c:v>
                </c:pt>
                <c:pt idx="20">
                  <c:v>80</c:v>
                </c:pt>
                <c:pt idx="21">
                  <c:v>78</c:v>
                </c:pt>
                <c:pt idx="22">
                  <c:v>87</c:v>
                </c:pt>
                <c:pt idx="23">
                  <c:v>73</c:v>
                </c:pt>
                <c:pt idx="24">
                  <c:v>81</c:v>
                </c:pt>
                <c:pt idx="25">
                  <c:v>78</c:v>
                </c:pt>
                <c:pt idx="26">
                  <c:v>66</c:v>
                </c:pt>
                <c:pt idx="27">
                  <c:v>83</c:v>
                </c:pt>
                <c:pt idx="28">
                  <c:v>73</c:v>
                </c:pt>
                <c:pt idx="29">
                  <c:v>70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Y-Values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DC41-41F1-AE32-5B9310E9A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759152"/>
        <c:axId val="546919552"/>
      </c:scatterChart>
      <c:valAx>
        <c:axId val="546759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6919552"/>
        <c:crosses val="autoZero"/>
        <c:crossBetween val="midCat"/>
      </c:valAx>
      <c:valAx>
        <c:axId val="546919552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6759152"/>
        <c:crosses val="autoZero"/>
        <c:crossBetween val="midCat"/>
      </c:valAx>
      <c:spPr>
        <a:noFill/>
        <a:ln w="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BDB7646E-8811-423A-9C42-2CBFADA00A96}" type="datetimeFigureOut">
              <a:rPr kumimoji="1" lang="en-US" altLang="ja-JP" smtClean="0"/>
              <a:pPr/>
              <a:t>8/5/2020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04360E59-1627-4404-ACC5-51C744AB0F27}" type="slidenum">
              <a:rPr kumimoji="1" lang="en-US" altLang="ja-JP" smtClean="0"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メモ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1" name="四角形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2" name="四角形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3" name="直線コネクタ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四角形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5" name="直線コネクタ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 latinLnBrk="0">
              <a:defRPr kumimoji="1" lang="ja-JP" sz="5400"/>
            </a:lvl1pPr>
          </a:lstStyle>
          <a:p>
            <a:r>
              <a:rPr kumimoji="1" lang="ja-JP" altLang="en-US" dirty="0"/>
              <a:t>マスタ タイトルの書式設定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p:transition spd="med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cxnSp>
        <p:nvCxnSpPr>
          <p:cNvPr id="11" name="直線コネクタ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縦書きテキスト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800" b="1"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p:transition spd="med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0" name="四角形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4" name="四角形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1" name="四角形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22" name="直線コネクタ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23" name="直線コネクタ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四角形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7" name="四角形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8" name="四角形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9" name="四角形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30" name="四角形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1" name="直線コネクタ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3" name="直線コネクタ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 latinLnBrk="0">
              <a:defRPr kumimoji="1" lang="ja-JP" sz="5400" b="0" cap="none" baseline="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 baseline="0"/>
            </a:lvl6pPr>
            <a:lvl7pPr latinLnBrk="0">
              <a:defRPr kumimoji="1" lang="ja-JP" sz="1800" baseline="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 baseline="0"/>
            </a:lvl8pPr>
            <a:lvl9pPr latinLnBrk="0">
              <a:defRPr kumimoji="1" lang="ja-JP" sz="16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p:transition spd="med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6" name="四角形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7" name="直線コネクタ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四角形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bg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p:transition spd="med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latinLnBrk="0">
              <a:buNone/>
              <a:defRPr kumimoji="1" lang="ja-JP" sz="28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p:transition spd="med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3" name="四角形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6" name="直線コネクタ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C2C6F8EA-316C-41DE-B9A4-EDCC3A85ED9A}" type="datetimeFigureOut">
              <a:rPr lang="en-US" altLang="zh-CN" smtClean="0"/>
              <a:pPr/>
              <a:t>8/5/2020</a:t>
            </a:fld>
            <a:endParaRPr lang="en-US" altLang="zh-CN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7DC1BBB0-96F0-4077-A278-0F3FB5C104D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ja-JP" sz="3600" kern="1200">
          <a:solidFill>
            <a:schemeClr val="tx1">
              <a:lumMod val="75000"/>
            </a:schemeClr>
          </a:solidFill>
          <a:latin typeface="HGP創英角ﾎﾟｯﾌﾟ体" pitchFamily="50" charset="-128"/>
          <a:ea typeface="HGP創英角ﾎﾟｯﾌﾟ体" pitchFamily="50" charset="-128"/>
          <a:cs typeface="HGP創英角ﾎﾟｯﾌﾟ体" pitchFamily="50" charset="-128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kumimoji="1" lang="ja-JP" sz="2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kumimoji="1" lang="ja-JP" sz="1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数学</a:t>
            </a:r>
            <a:r>
              <a:rPr kumimoji="1" lang="en-US" altLang="ja-JP" dirty="0"/>
              <a:t>Ⅰ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データの分析④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p:transition spd="med"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データの分析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データの相関</a:t>
            </a:r>
          </a:p>
        </p:txBody>
      </p:sp>
    </p:spTree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散布図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9DD6C9C-DA0B-410A-96F8-93A8AAABD2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100259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7657893"/>
      </p:ext>
    </p:extLst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散布図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436" y="1417637"/>
            <a:ext cx="7200800" cy="4996709"/>
          </a:xfrm>
        </p:spPr>
      </p:pic>
    </p:spTree>
    <p:extLst>
      <p:ext uri="{BB962C8B-B14F-4D97-AF65-F5344CB8AC3E}">
        <p14:creationId xmlns:p14="http://schemas.microsoft.com/office/powerpoint/2010/main" val="1988235181"/>
      </p:ext>
    </p:extLst>
  </p:cSld>
  <p:clrMapOvr>
    <a:masterClrMapping/>
  </p:clrMapOvr>
  <p:transition spd="med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相関係数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53852" y="1600200"/>
                <a:ext cx="10322385" cy="49971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相関係数　</m:t>
                      </m:r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𝒓</m:t>
                      </m:r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𝒙𝒚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𝒙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𝒚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ja-JP" b="1" i="1" dirty="0">
                  <a:solidFill>
                    <a:srgbClr val="FF0000"/>
                  </a:solidFill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𝒏</m:t>
                              </m:r>
                            </m:den>
                          </m:f>
                          <m:d>
                            <m:dPr>
                              <m:begChr m:val="{"/>
                              <m:endChr m:val="}"/>
                              <m:ctrlP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altLang="ja-JP" b="1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altLang="ja-JP" b="1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−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𝒙</m:t>
                                      </m:r>
                                    </m:e>
                                  </m:bar>
                                </m:e>
                              </m:d>
                              <m:d>
                                <m:dPr>
                                  <m:ctrlPr>
                                    <a:rPr lang="en-US" altLang="ja-JP" b="1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altLang="ja-JP" b="1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−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𝒚</m:t>
                                      </m:r>
                                    </m:e>
                                  </m:bar>
                                </m:e>
                              </m:d>
                              <m: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+⋯+</m:t>
                              </m:r>
                              <m:d>
                                <m:dPr>
                                  <m:ctrlPr>
                                    <a:rPr lang="en-US" altLang="ja-JP" b="1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−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𝒙</m:t>
                                      </m:r>
                                    </m:e>
                                  </m:bar>
                                </m:e>
                              </m:d>
                              <m:d>
                                <m:d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altLang="ja-JP" b="1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−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𝒚</m:t>
                                      </m:r>
                                    </m:e>
                                  </m:bar>
                                </m:e>
                              </m:d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𝒏</m:t>
                                  </m:r>
                                </m:den>
                              </m:f>
                              <m: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{</m:t>
                              </m:r>
                              <m:sSup>
                                <m:sSup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  <m: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−</m:t>
                                      </m:r>
                                      <m:bar>
                                        <m:barPr>
                                          <m:pos m:val="top"/>
                                          <m:ctrlP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barPr>
                                        <m:e>
                                          <m: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</m:bar>
                                    </m:e>
                                  </m:d>
                                </m:e>
                                <m:sup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+⋯+</m:t>
                              </m:r>
                              <m:sSup>
                                <m:sSup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−</m:t>
                                      </m:r>
                                      <m:bar>
                                        <m:barPr>
                                          <m:pos m:val="top"/>
                                          <m:ctrlP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barPr>
                                        <m:e>
                                          <m: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</m:bar>
                                    </m:e>
                                  </m:d>
                                </m:e>
                                <m:sup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𝒏</m:t>
                                  </m:r>
                                </m:den>
                              </m:f>
                              <m: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{</m:t>
                              </m:r>
                              <m:sSup>
                                <m:sSup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b="1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  <m:sub>
                                          <m: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  <m: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−</m:t>
                                      </m:r>
                                      <m:bar>
                                        <m:barPr>
                                          <m:pos m:val="top"/>
                                          <m:ctrlP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barPr>
                                        <m:e>
                                          <m:r>
                                            <a:rPr lang="en-US" altLang="ja-JP" b="1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</m:bar>
                                    </m:e>
                                  </m:d>
                                </m:e>
                                <m:sup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+⋯+</m:t>
                              </m:r>
                              <m:sSup>
                                <m:sSup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b="1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  <m:sub>
                                          <m: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r>
                                        <a:rPr lang="en-US" altLang="ja-JP" b="1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−</m:t>
                                      </m:r>
                                      <m:bar>
                                        <m:barPr>
                                          <m:pos m:val="top"/>
                                          <m:ctrlPr>
                                            <a:rPr lang="en-US" altLang="ja-JP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barPr>
                                        <m:e>
                                          <m:r>
                                            <a:rPr lang="en-US" altLang="ja-JP" b="1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</m:bar>
                                    </m:e>
                                  </m:d>
                                </m:e>
                                <m:sup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ja-JP" b="1" dirty="0">
                  <a:solidFill>
                    <a:srgbClr val="FF0000"/>
                  </a:solidFill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altLang="ja-JP" b="1" i="1" dirty="0">
                  <a:solidFill>
                    <a:srgbClr val="FF0000"/>
                  </a:solidFill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共分散</m:t>
                      </m:r>
                      <m:r>
                        <a:rPr lang="ja-JP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ja-JP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𝒔</m:t>
                          </m:r>
                        </m:e>
                        <m:sub>
                          <m:r>
                            <a:rPr lang="en-US" altLang="ja-JP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𝒙𝒚</m:t>
                          </m:r>
                        </m:sub>
                      </m:sSub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ja-JP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𝒏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n-US" altLang="ja-JP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𝒙</m:t>
                                  </m:r>
                                </m:e>
                              </m:bar>
                            </m:e>
                          </m:d>
                          <m:d>
                            <m:dPr>
                              <m:ctrlP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𝒚</m:t>
                                  </m:r>
                                </m:e>
                              </m:bar>
                            </m:e>
                          </m:d>
                          <m:r>
                            <a:rPr lang="en-US" altLang="ja-JP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+⋯+</m:t>
                          </m:r>
                          <m:d>
                            <m:dPr>
                              <m:ctrlP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𝒙</m:t>
                                  </m:r>
                                </m:e>
                              </m:bar>
                            </m:e>
                          </m:d>
                          <m:d>
                            <m:dPr>
                              <m:ctrlP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en-US" altLang="ja-JP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altLang="ja-JP" b="1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𝒚</m:t>
                                  </m:r>
                                </m:e>
                              </m:bar>
                            </m:e>
                          </m:d>
                        </m:e>
                      </m:d>
                    </m:oMath>
                  </m:oMathPara>
                </a14:m>
                <a:endParaRPr lang="en-US" altLang="ja-JP" b="1" dirty="0">
                  <a:solidFill>
                    <a:srgbClr val="FF0000"/>
                  </a:solidFill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altLang="ja-JP" b="1" i="1" dirty="0">
                  <a:solidFill>
                    <a:srgbClr val="FF0000"/>
                  </a:solidFill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一般的に　</m:t>
                      </m:r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≦</m:t>
                      </m:r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𝒓</m:t>
                      </m:r>
                      <m:r>
                        <a:rPr lang="en-US" altLang="ja-JP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≦</m:t>
                      </m:r>
                      <m:r>
                        <a:rPr lang="en-US" altLang="ja-JP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</m:oMath>
                  </m:oMathPara>
                </a14:m>
                <a:endParaRPr lang="en-US" altLang="ja-JP" b="1" dirty="0">
                  <a:solidFill>
                    <a:srgbClr val="FF0000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53852" y="1600200"/>
                <a:ext cx="10322385" cy="4997152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7065516"/>
      </p:ext>
    </p:extLst>
  </p:cSld>
  <p:clrMapOvr>
    <a:masterClrMapping/>
  </p:clrMapOvr>
  <p:transition spd="med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練習問題１４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93436" y="1600200"/>
                <a:ext cx="10045592" cy="29089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人の身長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dirty="0"/>
                  <a:t> </a:t>
                </a:r>
                <a:r>
                  <a:rPr lang="en-US" altLang="ja-JP" dirty="0"/>
                  <a:t>(cm), </a:t>
                </a:r>
                <a:r>
                  <a:rPr lang="ja-JP" altLang="en-US" dirty="0"/>
                  <a:t>体重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dirty="0"/>
                  <a:t> (kg) </a:t>
                </a:r>
                <a:r>
                  <a:rPr lang="ja-JP" altLang="en-US" dirty="0"/>
                  <a:t>のデータについて</a:t>
                </a:r>
                <a:r>
                  <a:rPr lang="en-US" altLang="ja-JP" dirty="0"/>
                  <a:t>, </a:t>
                </a:r>
                <a:r>
                  <a:rPr lang="ja-JP" altLang="en-US" dirty="0"/>
                  <a:t>次の数値が計算で得られる。ただし</a:t>
                </a:r>
                <a:r>
                  <a:rPr lang="en-US" altLang="ja-JP" dirty="0"/>
                  <a:t>, </a:t>
                </a:r>
                <a:r>
                  <a:rPr lang="ja-JP" altLang="en-US" dirty="0"/>
                  <a:t>数値は小数第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位を四捨五入している。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の標準偏差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4.79,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の標準偏差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7.32</m:t>
                    </m:r>
                  </m:oMath>
                </a14:m>
                <a:r>
                  <a:rPr lang="en-US" altLang="ja-JP" dirty="0"/>
                  <a:t>,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と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の共分散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28.41</m:t>
                    </m:r>
                  </m:oMath>
                </a14:m>
                <a:endParaRPr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これらの数値を用いて</a:t>
                </a:r>
                <a:r>
                  <a:rPr lang="en-US" altLang="ja-JP" dirty="0"/>
                  <a:t>,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と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dirty="0"/>
                  <a:t>の相関係数を計算せよ。ただし</a:t>
                </a:r>
                <a:r>
                  <a:rPr lang="en-US" altLang="ja-JP" dirty="0"/>
                  <a:t>, </a:t>
                </a:r>
                <a:r>
                  <a:rPr lang="ja-JP" altLang="en-US" dirty="0"/>
                  <a:t>計算結果は小数第</a:t>
                </a:r>
                <a14:m>
                  <m:oMath xmlns:m="http://schemas.openxmlformats.org/officeDocument/2006/math">
                    <m:r>
                      <a:rPr lang="en-US" altLang="ja-JP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位を四捨五入せよ。</a:t>
                </a:r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436" y="1600200"/>
                <a:ext cx="10045592" cy="2908920"/>
              </a:xfrm>
              <a:blipFill>
                <a:blip r:embed="rId2"/>
                <a:stretch>
                  <a:fillRect l="-1214" t="-4193" r="-3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3093DC-F4A4-48B5-8C2A-8A297E089DFE}"/>
                  </a:ext>
                </a:extLst>
              </p:cNvPr>
              <p:cNvSpPr txBox="1"/>
              <p:nvPr/>
            </p:nvSpPr>
            <p:spPr>
              <a:xfrm>
                <a:off x="2349996" y="4797152"/>
                <a:ext cx="7416824" cy="820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28.41</m:t>
                          </m:r>
                        </m:num>
                        <m:den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4.79×7.32</m:t>
                          </m:r>
                        </m:den>
                      </m:f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=0.81026… 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≒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0.81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3093DC-F4A4-48B5-8C2A-8A297E089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996" y="4797152"/>
                <a:ext cx="7416824" cy="8208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45409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TS102787947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5292F0-C5C9-4F7B-BB09-E7C460630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TS102787947</Template>
  <TotalTime>0</TotalTime>
  <Words>179</Words>
  <Application>Microsoft Office PowerPoint</Application>
  <PresentationFormat>Custom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HGP創英角ﾎﾟｯﾌﾟ体</vt:lpstr>
      <vt:lpstr>HG丸ｺﾞｼｯｸM-PRO</vt:lpstr>
      <vt:lpstr>Meiryo UI</vt:lpstr>
      <vt:lpstr>Arial</vt:lpstr>
      <vt:lpstr>Cambria Math</vt:lpstr>
      <vt:lpstr>Euphemia</vt:lpstr>
      <vt:lpstr>Times New Roman</vt:lpstr>
      <vt:lpstr>TS102787947</vt:lpstr>
      <vt:lpstr>数学Ⅰ</vt:lpstr>
      <vt:lpstr>データの分析</vt:lpstr>
      <vt:lpstr>散布図</vt:lpstr>
      <vt:lpstr>散布図</vt:lpstr>
      <vt:lpstr>相関係数</vt:lpstr>
      <vt:lpstr>練習問題１４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2014-05-26T22:57:00Z</dcterms:created>
  <dcterms:modified xsi:type="dcterms:W3CDTF">2020-08-05T06:28:18Z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