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3" r:id="rId4"/>
    <p:sldId id="278" r:id="rId5"/>
    <p:sldId id="279" r:id="rId6"/>
    <p:sldId id="284" r:id="rId7"/>
    <p:sldId id="280" r:id="rId8"/>
    <p:sldId id="281" r:id="rId9"/>
    <p:sldId id="282" r:id="rId10"/>
    <p:sldId id="285" r:id="rId11"/>
    <p:sldId id="274" r:id="rId12"/>
    <p:sldId id="286" r:id="rId13"/>
    <p:sldId id="288" r:id="rId14"/>
    <p:sldId id="289" r:id="rId15"/>
    <p:sldId id="287" r:id="rId16"/>
    <p:sldId id="290" r:id="rId17"/>
    <p:sldId id="291" r:id="rId18"/>
    <p:sldId id="292" r:id="rId19"/>
    <p:sldId id="293" r:id="rId20"/>
    <p:sldId id="294" r:id="rId21"/>
    <p:sldId id="295" r:id="rId22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968" y="5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DB7646E-8811-423A-9C42-2CBFADA00A96}" type="datetimeFigureOut">
              <a:rPr kumimoji="1" lang="en-US" altLang="ja-JP" smtClean="0"/>
              <a:pPr/>
              <a:t>11/12/2014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4360E59-1627-4404-ACC5-51C744AB0F27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1" name="四角形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2" name="四角形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3" name="直線コネクタ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5" name="直線コネクタ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kumimoji="1" lang="ja-JP" sz="5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1" name="直線コネクタ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縦書きテキスト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0" name="四角形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4" name="四角形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1" name="四角形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22" name="直線コネクタ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23" name="直線コネクタ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7" name="四角形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8" name="四角形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9" name="四角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30" name="四角形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1" name="直線コネクタ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3" name="直線コネクタ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 baseline="0"/>
            </a:lvl6pPr>
            <a:lvl7pPr latinLnBrk="0">
              <a:defRPr kumimoji="1" lang="ja-JP" sz="1800" baseline="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6" name="四角形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kumimoji="1" lang="ja-JP" sz="28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2014/11/12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C2C6F8EA-316C-41DE-B9A4-EDCC3A85ED9A}" type="datetimeFigureOut">
              <a:rPr lang="en-US" altLang="zh-CN" smtClean="0"/>
              <a:pPr/>
              <a:t>11/12/2014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600" kern="1200">
          <a:solidFill>
            <a:schemeClr val="tx1">
              <a:lumMod val="75000"/>
            </a:schemeClr>
          </a:solidFill>
          <a:latin typeface="HGP創英角ﾎﾟｯﾌﾟ体" pitchFamily="50" charset="-128"/>
          <a:ea typeface="HGP創英角ﾎﾟｯﾌﾟ体" pitchFamily="50" charset="-128"/>
          <a:cs typeface="HGP創英角ﾎﾟｯﾌﾟ体" pitchFamily="50" charset="-128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kumimoji="1" lang="ja-JP" sz="2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数学</a:t>
            </a:r>
            <a:r>
              <a:rPr kumimoji="1" lang="en-US" altLang="ja-JP" dirty="0" smtClean="0"/>
              <a:t>Ⅲ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複素数平面①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複素数の加法、減法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𝑐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𝑑𝑖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とおくと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𝑑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kumimoji="1"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𝑑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altLang="ja-JP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（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ベクトルの場合）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𝐵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とおくと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𝑂𝐵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𝑐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𝑂𝐵</m:t>
                        </m:r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=(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𝑐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6" t="-28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Documents and Settings\B\デスクトップ\No1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58763" y="1568567"/>
            <a:ext cx="4592233" cy="45731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練習問題３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kumimoji="1"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ja-JP" altLang="en-US" i="1" dirty="0" smtClean="0">
                    <a:latin typeface="Times New Roman" pitchFamily="18" charset="0"/>
                    <a:cs typeface="Times New Roman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=3−2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であるとき、次の各点は点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をどのように移動した点であるか。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　</a:t>
                </a:r>
                <a:r>
                  <a:rPr kumimoji="1" lang="en-US" altLang="ja-JP" dirty="0" smtClean="0">
                    <a:latin typeface="Times New Roman" pitchFamily="18" charset="0"/>
                    <a:cs typeface="Times New Roman" pitchFamily="18" charset="0"/>
                  </a:rPr>
                  <a:t> (1)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kumimoji="1"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　　</a:t>
                </a:r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ja-JP" altLang="en-US" i="1" dirty="0" smtClean="0">
                    <a:latin typeface="Times New Roman" pitchFamily="18" charset="0"/>
                    <a:cs typeface="Times New Roman" pitchFamily="18" charset="0"/>
                  </a:rPr>
                  <a:t>　　</a:t>
                </a:r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(3)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+2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lang="ja-JP" altLang="en-US" i="1" dirty="0" smtClean="0">
                    <a:latin typeface="Times New Roman" pitchFamily="18" charset="0"/>
                    <a:cs typeface="Times New Roman" pitchFamily="18" charset="0"/>
                  </a:rPr>
                  <a:t>　　</a:t>
                </a:r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(4)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−(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Euphemia" pitchFamily="34" charset="0"/>
                  <a:buAutoNum type="arabicParenBoth"/>
                </a:pPr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を実軸方向に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3</m:t>
                    </m:r>
                  </m:oMath>
                </a14:m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虚軸方向に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平行移動した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点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Euphemia" pitchFamily="34" charset="0"/>
                  <a:buAutoNum type="arabicParenBoth"/>
                </a:pPr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を実軸方向に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3</m:t>
                    </m:r>
                  </m:oMath>
                </a14:m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虚軸方向に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+2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平行移動した点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Euphemia" pitchFamily="34" charset="0"/>
                  <a:buAutoNum type="arabicParenBoth"/>
                </a:pPr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を実軸方向に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6</m:t>
                    </m:r>
                  </m:oMath>
                </a14:m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虚軸方向に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4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平行移動した点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Euphemia" pitchFamily="34" charset="0"/>
                  <a:buAutoNum type="arabicParenBoth"/>
                </a:pPr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を実軸方向に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+3</m:t>
                    </m:r>
                  </m:oMath>
                </a14:m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虚軸方向に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平行移動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した後、　　　原点に関して対称移動した点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Euphemia" pitchFamily="34" charset="0"/>
                  <a:buAutoNum type="arabicParenBoth"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arenBoth"/>
                </a:pPr>
                <a:endParaRPr lang="en-US" altLang="ja-JP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kumimoji="1" lang="en-US" altLang="ja-JP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5" t="-25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共役な複素数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共役な複素数の性質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47965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共役な複素数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 flipH="1" flipV="1">
            <a:off x="3721305" y="4035429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840477" y="4070952"/>
            <a:ext cx="6715172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061141" y="4005064"/>
                <a:ext cx="53732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kumimoji="1" lang="ja-JP" altLang="en-US" sz="2800" b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41" y="4005064"/>
                <a:ext cx="537327" cy="4801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9334772" y="4005064"/>
                <a:ext cx="48122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772" y="4005064"/>
                <a:ext cx="481221" cy="4801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734372" y="1412776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372" y="1412776"/>
                <a:ext cx="489236" cy="480131"/>
              </a:xfrm>
              <a:prstGeom prst="rect">
                <a:avLst/>
              </a:prstGeom>
              <a:blipFill rotWithShape="0">
                <a:blip r:embed="rId4"/>
                <a:stretch>
                  <a:fillRect b="-126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コネクタ 21"/>
          <p:cNvCxnSpPr/>
          <p:nvPr/>
        </p:nvCxnSpPr>
        <p:spPr>
          <a:xfrm>
            <a:off x="4604513" y="3000372"/>
            <a:ext cx="3074075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7678588" y="3000374"/>
            <a:ext cx="0" cy="2084810"/>
          </a:xfrm>
          <a:prstGeom prst="line">
            <a:avLst/>
          </a:prstGeom>
          <a:ln w="12700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7606580" y="3668949"/>
                <a:ext cx="483594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580" y="3668949"/>
                <a:ext cx="483594" cy="4801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5734372" y="2996952"/>
                <a:ext cx="49244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800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372" y="2996952"/>
                <a:ext cx="492443" cy="4801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061255" y="2608304"/>
                <a:ext cx="1877117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b="1" i="1" smtClean="0"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𝒃𝒊</m:t>
                      </m:r>
                      <m:r>
                        <a:rPr kumimoji="1" lang="en-US" altLang="ja-JP" sz="2800" b="1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255" y="2608304"/>
                <a:ext cx="1877117" cy="387798"/>
              </a:xfrm>
              <a:prstGeom prst="rect">
                <a:avLst/>
              </a:prstGeom>
              <a:blipFill rotWithShape="0">
                <a:blip r:embed="rId7"/>
                <a:stretch>
                  <a:fillRect l="-1948" t="-6349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7120522" y="5085184"/>
                <a:ext cx="1808187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b="1" i="1" dirty="0" smtClean="0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acc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𝒃𝒊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522" y="5085184"/>
                <a:ext cx="1808187" cy="387798"/>
              </a:xfrm>
              <a:prstGeom prst="rect">
                <a:avLst/>
              </a:prstGeom>
              <a:blipFill rotWithShape="0">
                <a:blip r:embed="rId8"/>
                <a:stretch>
                  <a:fillRect l="-1684" t="-6250" r="-4040" b="-109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コネクタ 31"/>
          <p:cNvCxnSpPr/>
          <p:nvPr/>
        </p:nvCxnSpPr>
        <p:spPr>
          <a:xfrm flipH="1">
            <a:off x="4654252" y="2996102"/>
            <a:ext cx="3024336" cy="208908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4654252" y="5085184"/>
            <a:ext cx="3024336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604513" y="3040650"/>
            <a:ext cx="36004" cy="2060603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3430116" y="5097612"/>
                <a:ext cx="2333972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1" lang="ja-JP" altLang="en-US" sz="2800" b="1" i="1" smtClean="0"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</a:rPr>
                        <m:t>𝒃𝒊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116" y="5097612"/>
                <a:ext cx="2333972" cy="387798"/>
              </a:xfrm>
              <a:prstGeom prst="rect">
                <a:avLst/>
              </a:prstGeom>
              <a:blipFill rotWithShape="0">
                <a:blip r:embed="rId9"/>
                <a:stretch>
                  <a:fillRect l="-261" t="-6250" r="-3133" b="-109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3390842" y="2597142"/>
                <a:ext cx="241252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acc>
                        <m:accPr>
                          <m:chr m:val="̅"/>
                          <m:ctrlPr>
                            <a:rPr kumimoji="1" lang="ja-JP" alt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b="1" i="1" dirty="0" smtClean="0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acc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1" i="1" dirty="0" smtClean="0">
                          <a:latin typeface="Cambria Math" panose="02040503050406030204" pitchFamily="18" charset="0"/>
                        </a:rPr>
                        <m:t>𝒃𝒊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842" y="2597142"/>
                <a:ext cx="2412520" cy="387798"/>
              </a:xfrm>
              <a:prstGeom prst="rect">
                <a:avLst/>
              </a:prstGeom>
              <a:blipFill rotWithShape="0">
                <a:blip r:embed="rId10"/>
                <a:stretch>
                  <a:fillRect l="-253" t="-6250" r="-3030" b="-109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3934172" y="3684314"/>
                <a:ext cx="82984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kumimoji="1" lang="en-US" altLang="ja-JP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72" y="3684314"/>
                <a:ext cx="829843" cy="4801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090253" y="4625191"/>
                <a:ext cx="83869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kumimoji="1" lang="en-US" altLang="ja-JP" sz="28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53" y="4625191"/>
                <a:ext cx="838691" cy="4801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6049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6" grpId="0"/>
      <p:bldP spid="27" grpId="0"/>
      <p:bldP spid="16" grpId="0"/>
      <p:bldP spid="30" grpId="0"/>
      <p:bldP spid="42" grpId="0"/>
      <p:bldP spid="43" grpId="0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共役な複素数の性質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kumimoji="1" lang="ja-JP" altLang="en-US" dirty="0" smtClean="0"/>
                  <a:t> が実数　 ⇔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1"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kumimoji="1" lang="ja-JP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ja-JP" altLang="en-US" dirty="0" smtClean="0"/>
                  <a:t>が純虚数 </a:t>
                </a:r>
                <a:r>
                  <a:rPr lang="ja-JP" altLang="en-US" dirty="0"/>
                  <a:t>⇔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ja-JP" dirty="0" smtClean="0"/>
                  <a:t>,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altLang="ja-JP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ja-JP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lang="en-US" altLang="ja-JP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ja-JP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ja-JP" alt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lang="en-US" altLang="ja-JP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e>
                    </m:acc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lang="en-US" altLang="ja-JP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ja-JP" altLang="en-US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ja-JP" altLang="en-US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</m:acc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dirty="0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dirty="0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den>
                    </m:f>
                  </m:oMath>
                </a14:m>
                <a:endParaRPr lang="en-US" altLang="ja-JP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02064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練習問題４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a, b, c, d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は実数とする。複素数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が方程式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𝑐𝑥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の解であるとき、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acc>
                    <m:r>
                      <a:rPr lang="en-US" altLang="ja-JP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も同じ方程式の解であることを証明せよ。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証）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が解であることより、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𝑐</m:t>
                    </m:r>
                    <m:r>
                      <a:rPr lang="ja-JP" alt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=0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が成り立つ。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よって、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ja-JP" alt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𝑐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=0</m:t>
                        </m:r>
                      </m:e>
                    </m:acc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も成り立つ。</a:t>
                </a:r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a, b, c</a:t>
                </a:r>
                <a:r>
                  <a:rPr lang="ja-JP" alt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は実数である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ja-JP" altLang="en-US" i="1" dirty="0" smtClean="0">
                    <a:latin typeface="Times New Roman" pitchFamily="18" charset="0"/>
                    <a:cs typeface="Times New Roman" pitchFamily="18" charset="0"/>
                  </a:rPr>
                  <a:t>から、</a:t>
                </a:r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acc>
                          <m:accPr>
                            <m:chr m:val="̅"/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𝛼</m:t>
                            </m:r>
                          </m:e>
                        </m:acc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𝛼</m:t>
                            </m:r>
                          </m:e>
                        </m:acc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𝑐</m:t>
                    </m:r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となる。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したがって、</a:t>
                </a:r>
                <a:r>
                  <a:rPr lang="ja-JP" alt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acc>
                    <m:r>
                      <a:rPr lang="en-US" altLang="ja-JP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も同じ方程式の解で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ある。（終）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kumimoji="1" lang="en-US" altLang="ja-JP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5" t="-30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55143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絶対値と２点間の距離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複素数平面での距離の表し方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91086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絶対値と２点間の距離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𝛼</m:t>
                        </m:r>
                        <m:acc>
                          <m:accPr>
                            <m:chr m:val="̅"/>
                            <m:ctrlPr>
                              <a:rPr lang="ja-JP" alt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</m:ra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を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の</a:t>
                </a:r>
                <a:r>
                  <a:rPr kumimoji="1" lang="ja-JP" altLang="en-US" b="1" u="sng" dirty="0" smtClean="0">
                    <a:solidFill>
                      <a:srgbClr val="FF0000"/>
                    </a:solidFill>
                  </a:rPr>
                  <a:t>絶対値</a:t>
                </a:r>
                <a:r>
                  <a:rPr kumimoji="1" lang="ja-JP" altLang="en-US" dirty="0" smtClean="0"/>
                  <a:t>といい、記号で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または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𝑏𝑖</m:t>
                        </m:r>
                      </m:e>
                    </m:d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で表す。すなわち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𝑏𝑖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altLang="ja-JP" i="1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𝛼</m:t>
                    </m:r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２点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間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の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距離は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|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12110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複素数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2−3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−5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 の絶対値をそれぞれ求めよ。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2−3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ja-JP" b="0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US" altLang="ja-JP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ja-JP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ja-JP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80288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</a:t>
            </a:r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=|</m:t>
                    </m:r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|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 が成り立つことを証明せよ。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証）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とすると</m:t>
                    </m:r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𝑏𝑖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ja-JP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altLang="ja-JP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　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𝑏𝑖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(−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(−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　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ja-JP" alt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𝛼</m:t>
                            </m:r>
                          </m:e>
                        </m:acc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𝑏𝑖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+(−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　よって、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=|</m:t>
                    </m:r>
                    <m:acc>
                      <m:accPr>
                        <m:chr m:val="̅"/>
                        <m:ctrlP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𝛼</m:t>
                        </m:r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|</m:t>
                    </m:r>
                  </m:oMath>
                </a14:m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 が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成り立つ。（終）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77694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複素数平面とは</a:t>
            </a:r>
            <a:endParaRPr kumimoji="1" lang="ja-JP" alt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練習問題７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b="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２点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4−2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1+3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 間の距離を求めよ。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4−2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−(1+3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3−5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ja-JP" b="0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n-US" altLang="ja-JP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46430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複素数平面までの歴史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座標：ルネ・デカルト（</a:t>
            </a:r>
            <a:r>
              <a:rPr lang="ja-JP" altLang="fr-FR" dirty="0" smtClean="0"/>
              <a:t>仏</a:t>
            </a:r>
            <a:r>
              <a:rPr lang="fr-FR" altLang="ja-JP" dirty="0" smtClean="0"/>
              <a:t>: </a:t>
            </a:r>
            <a:r>
              <a:rPr lang="fr-FR" altLang="ja-JP" i="1" dirty="0" smtClean="0"/>
              <a:t>René Descartes</a:t>
            </a:r>
            <a:r>
              <a:rPr lang="fr-FR" altLang="ja-JP" dirty="0" smtClean="0"/>
              <a:t>, </a:t>
            </a:r>
            <a:r>
              <a:rPr lang="ja-JP" altLang="en-US" dirty="0" smtClean="0"/>
              <a:t>　　　　　　　　　　</a:t>
            </a:r>
            <a:r>
              <a:rPr lang="fr-FR" altLang="ja-JP" dirty="0" smtClean="0"/>
              <a:t>1596</a:t>
            </a:r>
            <a:r>
              <a:rPr lang="ja-JP" altLang="fr-FR" dirty="0" smtClean="0"/>
              <a:t>年</a:t>
            </a:r>
            <a:r>
              <a:rPr lang="fr-FR" altLang="ja-JP" dirty="0" smtClean="0"/>
              <a:t>3</a:t>
            </a:r>
            <a:r>
              <a:rPr lang="ja-JP" altLang="fr-FR" dirty="0" smtClean="0"/>
              <a:t>月</a:t>
            </a:r>
            <a:r>
              <a:rPr lang="fr-FR" altLang="ja-JP" dirty="0" smtClean="0"/>
              <a:t>31</a:t>
            </a:r>
            <a:r>
              <a:rPr lang="ja-JP" altLang="fr-FR" dirty="0" smtClean="0"/>
              <a:t>日 </a:t>
            </a:r>
            <a:r>
              <a:rPr lang="fr-FR" altLang="ja-JP" dirty="0" smtClean="0"/>
              <a:t>- 1650</a:t>
            </a:r>
            <a:r>
              <a:rPr lang="ja-JP" altLang="fr-FR" dirty="0" smtClean="0"/>
              <a:t>年</a:t>
            </a:r>
            <a:r>
              <a:rPr lang="fr-FR" altLang="ja-JP" dirty="0" smtClean="0"/>
              <a:t>2</a:t>
            </a:r>
            <a:r>
              <a:rPr lang="ja-JP" altLang="fr-FR" dirty="0" smtClean="0"/>
              <a:t>月</a:t>
            </a:r>
            <a:r>
              <a:rPr lang="fr-FR" altLang="ja-JP" dirty="0" smtClean="0"/>
              <a:t>11</a:t>
            </a:r>
            <a:r>
              <a:rPr lang="ja-JP" altLang="fr-FR" dirty="0" smtClean="0"/>
              <a:t>日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ベクトル：歴史的には、複素数平面より新しい。　　　　　　ハミルトン（</a:t>
            </a:r>
            <a:r>
              <a:rPr lang="en-US" altLang="ja-JP" dirty="0" smtClean="0"/>
              <a:t>William Rowan Hamilton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　　　　　　</a:t>
            </a:r>
            <a:r>
              <a:rPr lang="en-US" altLang="ja-JP" dirty="0" smtClean="0"/>
              <a:t>1805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</a:t>
            </a:r>
            <a:r>
              <a:rPr lang="en-US" altLang="ja-JP" dirty="0" smtClean="0"/>
              <a:t>4</a:t>
            </a:r>
            <a:r>
              <a:rPr lang="ja-JP" altLang="en-US" dirty="0" smtClean="0"/>
              <a:t>日 </a:t>
            </a:r>
            <a:r>
              <a:rPr lang="en-US" altLang="ja-JP" dirty="0" smtClean="0"/>
              <a:t>- 1865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</a:t>
            </a:r>
            <a:r>
              <a:rPr lang="ja-JP" altLang="en-US" dirty="0" smtClean="0"/>
              <a:t>日）が　　　　　　　　　スカラーと区別するために考案。</a:t>
            </a:r>
            <a:endParaRPr lang="en-US" altLang="ja-JP" dirty="0" smtClean="0"/>
          </a:p>
          <a:p>
            <a:r>
              <a:rPr kumimoji="1" lang="ja-JP" altLang="en-US" dirty="0" smtClean="0"/>
              <a:t>複素数平面</a:t>
            </a:r>
            <a:r>
              <a:rPr lang="ja-JP" altLang="en-US" dirty="0" smtClean="0"/>
              <a:t>：ガウス（</a:t>
            </a:r>
            <a:r>
              <a:rPr lang="en-US" altLang="ja-JP" dirty="0" smtClean="0"/>
              <a:t> </a:t>
            </a:r>
            <a:r>
              <a:rPr lang="ja-JP" altLang="en-US" dirty="0" smtClean="0"/>
              <a:t>ドイツ語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Gauß</a:t>
            </a:r>
            <a:r>
              <a:rPr lang="en-US" altLang="ja-JP" dirty="0" smtClean="0"/>
              <a:t> ,</a:t>
            </a:r>
            <a:r>
              <a:rPr lang="ja-JP" altLang="en-US" dirty="0" smtClean="0"/>
              <a:t>　　　　　　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ラテン語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Carolus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Fridericus</a:t>
            </a:r>
            <a:r>
              <a:rPr lang="en-US" altLang="ja-JP" dirty="0" smtClean="0"/>
              <a:t> Gauss</a:t>
            </a:r>
            <a:r>
              <a:rPr lang="ja-JP" altLang="en-US" dirty="0" smtClean="0"/>
              <a:t>）　　　　　（</a:t>
            </a:r>
            <a:r>
              <a:rPr lang="en-US" altLang="ja-JP" dirty="0" smtClean="0"/>
              <a:t>1777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 </a:t>
            </a:r>
            <a:r>
              <a:rPr lang="en-US" altLang="ja-JP" dirty="0" smtClean="0"/>
              <a:t>- 1855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23</a:t>
            </a:r>
            <a:r>
              <a:rPr lang="ja-JP" altLang="en-US" dirty="0" smtClean="0"/>
              <a:t>日）</a:t>
            </a:r>
            <a:endParaRPr kumimoji="1" lang="ja-JP" altLang="en-US" dirty="0"/>
          </a:p>
        </p:txBody>
      </p:sp>
      <p:pic>
        <p:nvPicPr>
          <p:cNvPr id="1026" name="Picture 2" descr="C:\Documents and Settings\B\デスクトップ\Frans_Hals_-_Portret_van_René_Descar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6312" y="1357298"/>
            <a:ext cx="1214446" cy="1486470"/>
          </a:xfrm>
          <a:prstGeom prst="rect">
            <a:avLst/>
          </a:prstGeom>
          <a:noFill/>
        </p:spPr>
      </p:pic>
      <p:pic>
        <p:nvPicPr>
          <p:cNvPr id="1027" name="Picture 3" descr="C:\Documents and Settings\B\デスクトップ\WilliamRowanHamilt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6312" y="2857496"/>
            <a:ext cx="1292020" cy="1571636"/>
          </a:xfrm>
          <a:prstGeom prst="rect">
            <a:avLst/>
          </a:prstGeom>
          <a:noFill/>
        </p:spPr>
      </p:pic>
      <p:pic>
        <p:nvPicPr>
          <p:cNvPr id="1028" name="Picture 4" descr="C:\Documents and Settings\B\デスクトップ\Carl_Friedrich_Gau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66312" y="4500570"/>
            <a:ext cx="1341414" cy="17182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 flipH="1" flipV="1">
            <a:off x="1700975" y="3893347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808264" y="5072074"/>
            <a:ext cx="6715172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624924" y="5037101"/>
                <a:ext cx="53732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𝑶</m:t>
                      </m:r>
                    </m:oMath>
                  </m:oMathPara>
                </a14:m>
                <a:endParaRPr kumimoji="1" lang="ja-JP" altLang="en-US" sz="2800" b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924" y="5037101"/>
                <a:ext cx="537327" cy="4801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9262764" y="4965093"/>
                <a:ext cx="55463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764" y="4965093"/>
                <a:ext cx="554639" cy="4801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660960" y="1234357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960" y="1234357"/>
                <a:ext cx="489236" cy="480131"/>
              </a:xfrm>
              <a:prstGeom prst="rect">
                <a:avLst/>
              </a:prstGeom>
              <a:blipFill rotWithShape="0">
                <a:blip r:embed="rId4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四角形吹き出し 17"/>
          <p:cNvSpPr/>
          <p:nvPr/>
        </p:nvSpPr>
        <p:spPr>
          <a:xfrm>
            <a:off x="8594742" y="4429132"/>
            <a:ext cx="1000132" cy="500066"/>
          </a:xfrm>
          <a:prstGeom prst="wedgeRectCallout">
            <a:avLst>
              <a:gd name="adj1" fmla="val -20833"/>
              <a:gd name="adj2" fmla="val 7599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実軸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四角形吹き出し 19"/>
          <p:cNvSpPr/>
          <p:nvPr/>
        </p:nvSpPr>
        <p:spPr>
          <a:xfrm>
            <a:off x="4308462" y="1928802"/>
            <a:ext cx="928694" cy="500066"/>
          </a:xfrm>
          <a:prstGeom prst="wedgeRectCallout">
            <a:avLst>
              <a:gd name="adj1" fmla="val -73473"/>
              <a:gd name="adj2" fmla="val 2897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虚軸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094148" y="3000372"/>
            <a:ext cx="2214578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 flipH="1" flipV="1">
            <a:off x="5272875" y="4036223"/>
            <a:ext cx="2071702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6094412" y="4965093"/>
                <a:ext cx="483594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412" y="4965093"/>
                <a:ext cx="483594" cy="4801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3736958" y="2786058"/>
                <a:ext cx="476284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958" y="2786058"/>
                <a:ext cx="476284" cy="4801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6238428" y="2734555"/>
                <a:ext cx="113845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𝐴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𝛼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) </m:t>
                      </m:r>
                    </m:oMath>
                  </m:oMathPara>
                </a14:m>
                <a:endParaRPr kumimoji="1" lang="ja-JP" altLang="en-US" sz="2800" b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428" y="2734555"/>
                <a:ext cx="1138453" cy="480131"/>
              </a:xfrm>
              <a:prstGeom prst="rect">
                <a:avLst/>
              </a:prstGeom>
              <a:blipFill rotWithShape="0">
                <a:blip r:embed="rId7"/>
                <a:stretch>
                  <a:fillRect b="-243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角丸四角形 30"/>
          <p:cNvSpPr/>
          <p:nvPr/>
        </p:nvSpPr>
        <p:spPr>
          <a:xfrm>
            <a:off x="5808660" y="2256012"/>
            <a:ext cx="1933470" cy="50827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758895" y="2274498"/>
                <a:ext cx="19832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𝜶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=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𝒂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+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𝒃𝒊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895" y="2274498"/>
                <a:ext cx="1983235" cy="4801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8" grpId="0" animBg="1"/>
      <p:bldP spid="20" grpId="0" animBg="1"/>
      <p:bldP spid="26" grpId="0"/>
      <p:bldP spid="27" grpId="0"/>
      <p:bldP spid="28" grpId="0"/>
      <p:bldP spid="31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複素数の実数倍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複素数平面上での実数倍の捉え方</a:t>
            </a:r>
            <a:endParaRPr kumimoji="1" lang="ja-JP" alt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/>
          <p:cNvCxnSpPr/>
          <p:nvPr/>
        </p:nvCxnSpPr>
        <p:spPr>
          <a:xfrm flipV="1">
            <a:off x="2879702" y="1714488"/>
            <a:ext cx="5214974" cy="435771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複素数の実数倍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 flipH="1" flipV="1">
            <a:off x="1700975" y="3893347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808264" y="5072074"/>
            <a:ext cx="6715172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006180" y="5013176"/>
                <a:ext cx="53732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𝑶</m:t>
                      </m:r>
                    </m:oMath>
                  </m:oMathPara>
                </a14:m>
                <a:endParaRPr kumimoji="1" lang="ja-JP" altLang="en-US" sz="2800" b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180" y="5013176"/>
                <a:ext cx="537327" cy="4801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9285599" y="4965093"/>
                <a:ext cx="48122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599" y="4965093"/>
                <a:ext cx="481221" cy="4801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750784" y="1234357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784" y="1234357"/>
                <a:ext cx="489236" cy="480131"/>
              </a:xfrm>
              <a:prstGeom prst="rect">
                <a:avLst/>
              </a:prstGeom>
              <a:blipFill rotWithShape="0">
                <a:blip r:embed="rId4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コネクタ 21"/>
          <p:cNvCxnSpPr/>
          <p:nvPr/>
        </p:nvCxnSpPr>
        <p:spPr>
          <a:xfrm>
            <a:off x="4094148" y="3929066"/>
            <a:ext cx="1357322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 flipH="1" flipV="1">
            <a:off x="4879966" y="4500570"/>
            <a:ext cx="1143008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230316" y="4965093"/>
                <a:ext cx="483594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316" y="4965093"/>
                <a:ext cx="483594" cy="4801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3718748" y="3663249"/>
                <a:ext cx="476284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748" y="3663249"/>
                <a:ext cx="476284" cy="4801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コネクタ 23"/>
          <p:cNvCxnSpPr/>
          <p:nvPr/>
        </p:nvCxnSpPr>
        <p:spPr>
          <a:xfrm rot="5400000" flipH="1" flipV="1">
            <a:off x="5748108" y="3857628"/>
            <a:ext cx="2428892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094148" y="2643182"/>
            <a:ext cx="285752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6598468" y="5000636"/>
                <a:ext cx="69890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𝑘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468" y="5000636"/>
                <a:ext cx="698909" cy="4801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550409" y="2428868"/>
                <a:ext cx="67505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𝑘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409" y="2428868"/>
                <a:ext cx="675057" cy="4801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158308" y="3501008"/>
                <a:ext cx="50013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𝛼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308" y="3501008"/>
                <a:ext cx="500137" cy="4801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598468" y="2143116"/>
                <a:ext cx="69890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𝑘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𝛼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468" y="2143116"/>
                <a:ext cx="698909" cy="4801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2494012" y="6000768"/>
                <a:ext cx="76783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𝛼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2" y="6000768"/>
                <a:ext cx="767839" cy="4801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6" grpId="0"/>
      <p:bldP spid="27" grpId="0"/>
      <p:bldP spid="37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複素数の実数倍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３点 </a:t>
                </a:r>
                <a:r>
                  <a:rPr kumimoji="1"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0, α, β </a:t>
                </a: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が一直線上にある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⇔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となる実数 </a:t>
                </a:r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k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がある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（ベクトルの場合）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３点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𝐴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が一直線上にある⇔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𝑂𝐵</m:t>
                        </m:r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となる実数</a:t>
                </a:r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k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がある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ベクトルと表記はほぼ同じ！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&gt;0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ならば、原点に関して点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と同じ側にあり、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0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 ならば、原点と一致し、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0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ならば、原点に関して点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と反対側にある。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6" t="-2800" r="-1059" b="-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練習問題２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=2+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𝛾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=8+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𝑏𝑖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とする。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４点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0, 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𝛾</m:t>
                    </m:r>
                  </m:oMath>
                </a14:m>
                <a:r>
                  <a:rPr kumimoji="1"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が一直線上にあるとき、</a:t>
                </a:r>
                <a:endParaRPr kumimoji="1"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実数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の値を求めよ。</a:t>
                </a:r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kumimoji="1"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b="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仮定より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𝛽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𝛾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=ℓ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となる実数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ℓ </m:t>
                    </m:r>
                  </m:oMath>
                </a14:m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が存在する。</a:t>
                </a:r>
                <a:endParaRPr kumimoji="1"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=2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𝑘𝑖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8+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𝑏𝑖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=2ℓ+ℓ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kumimoji="1" lang="en-US" altLang="ja-JP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より</a:t>
                </a:r>
                <a:endParaRPr kumimoji="1"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=−1, ℓ=4 </m:t>
                    </m:r>
                  </m:oMath>
                </a14:m>
                <a:r>
                  <a:rPr lang="ja-JP" altLang="en-US" dirty="0" smtClean="0">
                    <a:latin typeface="Times New Roman" pitchFamily="18" charset="0"/>
                    <a:cs typeface="Times New Roman" pitchFamily="18" charset="0"/>
                  </a:rPr>
                  <a:t>となり、</a:t>
                </a:r>
                <a:r>
                  <a:rPr lang="en-US" altLang="ja-JP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=−2, </m:t>
                    </m:r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=4</m:t>
                    </m:r>
                  </m:oMath>
                </a14:m>
                <a:r>
                  <a:rPr lang="en-US" altLang="ja-JP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1" lang="ja-JP" alt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6" t="-28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複素数の加法、減法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複素数平面上での加法、減法の捉え方</a:t>
            </a:r>
            <a:endParaRPr kumimoji="1" lang="ja-JP" alt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383</Words>
  <Application>Microsoft Office PowerPoint</Application>
  <PresentationFormat>ユーザー設定</PresentationFormat>
  <Paragraphs>127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9" baseType="lpstr">
      <vt:lpstr>HGP創英角ﾎﾟｯﾌﾟ体</vt:lpstr>
      <vt:lpstr>HG丸ｺﾞｼｯｸM-PRO</vt:lpstr>
      <vt:lpstr>Meiryo UI</vt:lpstr>
      <vt:lpstr>小塚明朝 Pro H</vt:lpstr>
      <vt:lpstr>Arial</vt:lpstr>
      <vt:lpstr>Cambria Math</vt:lpstr>
      <vt:lpstr>Euphemia</vt:lpstr>
      <vt:lpstr>Times New Roman</vt:lpstr>
      <vt:lpstr>TS102787947</vt:lpstr>
      <vt:lpstr>数学Ⅲ</vt:lpstr>
      <vt:lpstr>複素数平面</vt:lpstr>
      <vt:lpstr>複素数平面までの歴史</vt:lpstr>
      <vt:lpstr>複素数平面</vt:lpstr>
      <vt:lpstr>複素数の実数倍</vt:lpstr>
      <vt:lpstr>複素数の実数倍</vt:lpstr>
      <vt:lpstr>複素数の実数倍</vt:lpstr>
      <vt:lpstr>練習問題２</vt:lpstr>
      <vt:lpstr>複素数の加法、減法</vt:lpstr>
      <vt:lpstr>複素数の加法、減法</vt:lpstr>
      <vt:lpstr>練習問題３</vt:lpstr>
      <vt:lpstr>共役な複素数</vt:lpstr>
      <vt:lpstr>共役な複素数</vt:lpstr>
      <vt:lpstr>共役な複素数の性質</vt:lpstr>
      <vt:lpstr>練習問題４</vt:lpstr>
      <vt:lpstr>絶対値と２点間の距離</vt:lpstr>
      <vt:lpstr>絶対値と２点間の距離</vt:lpstr>
      <vt:lpstr>練習問題５</vt:lpstr>
      <vt:lpstr>練習問題6</vt:lpstr>
      <vt:lpstr>練習問題７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2014-05-26T22:57:00Z</dcterms:created>
  <dcterms:modified xsi:type="dcterms:W3CDTF">2014-11-12T02:12:00Z</dcterms:modified>
  <cp:contentStatus>最終版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  <property fmtid="{D5CDD505-2E9C-101B-9397-08002B2CF9AE}" pid="3" name="_MarkAsFinal">
    <vt:bool>true</vt:bool>
  </property>
</Properties>
</file>