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3"/>
  </p:notesMasterIdLst>
  <p:handoutMasterIdLst>
    <p:handoutMasterId r:id="rId24"/>
  </p:handoutMasterIdLst>
  <p:sldIdLst>
    <p:sldId id="256" r:id="rId3"/>
    <p:sldId id="283" r:id="rId4"/>
    <p:sldId id="278" r:id="rId5"/>
    <p:sldId id="279" r:id="rId6"/>
    <p:sldId id="284" r:id="rId7"/>
    <p:sldId id="280" r:id="rId8"/>
    <p:sldId id="281" r:id="rId9"/>
    <p:sldId id="282" r:id="rId10"/>
    <p:sldId id="285" r:id="rId11"/>
    <p:sldId id="274" r:id="rId12"/>
    <p:sldId id="286" r:id="rId13"/>
    <p:sldId id="288" r:id="rId14"/>
    <p:sldId id="289" r:id="rId15"/>
    <p:sldId id="287" r:id="rId16"/>
    <p:sldId id="290" r:id="rId17"/>
    <p:sldId id="291" r:id="rId18"/>
    <p:sldId id="292" r:id="rId19"/>
    <p:sldId id="293" r:id="rId20"/>
    <p:sldId id="294" r:id="rId21"/>
    <p:sldId id="295" r:id="rId22"/>
  </p:sldIdLst>
  <p:sldSz cx="12188825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2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8" d="100"/>
          <a:sy n="58" d="100"/>
        </p:scale>
        <p:origin x="968" y="52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4" d="100"/>
          <a:sy n="84" d="100"/>
        </p:scale>
        <p:origin x="1002" y="60"/>
      </p:cViewPr>
      <p:guideLst>
        <p:guide orient="horz" pos="2880"/>
        <p:guide pos="2160"/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/>
            </a:lvl1pPr>
          </a:lstStyle>
          <a:p>
            <a:fld id="{BDB7646E-8811-423A-9C42-2CBFADA00A96}" type="datetimeFigureOut">
              <a:rPr kumimoji="1" lang="en-US" altLang="ja-JP" smtClean="0"/>
              <a:pPr/>
              <a:t>11/12/2014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/>
            </a:lvl1pPr>
          </a:lstStyle>
          <a:p>
            <a:fld id="{04360E59-1627-4404-ACC5-51C744AB0F27}" type="slidenum">
              <a:rPr kumimoji="1" lang="en-US" altLang="ja-JP" smtClean="0"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>
                <a:solidFill>
                  <a:schemeClr val="tx1"/>
                </a:solidFill>
              </a:defRPr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ja-JP" altLang="en-US"/>
              <a:pPr/>
              <a:t>2014/11/12</a:t>
            </a:fld>
            <a:endParaRPr kumimoji="1" 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kumimoji="1" lang="ja-JP"/>
          </a:p>
        </p:txBody>
      </p:sp>
      <p:sp>
        <p:nvSpPr>
          <p:cNvPr id="5" name="メモ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>
                <a:solidFill>
                  <a:schemeClr val="tx1"/>
                </a:solidFill>
              </a:defRPr>
            </a:lvl1pPr>
          </a:lstStyle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四角形 7"/>
          <p:cNvSpPr/>
          <p:nvPr/>
        </p:nvSpPr>
        <p:spPr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9" name="四角形 8"/>
          <p:cNvSpPr/>
          <p:nvPr/>
        </p:nvSpPr>
        <p:spPr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10" name="四角形 9"/>
          <p:cNvSpPr/>
          <p:nvPr/>
        </p:nvSpPr>
        <p:spPr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11" name="四角形 10"/>
          <p:cNvSpPr/>
          <p:nvPr/>
        </p:nvSpPr>
        <p:spPr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12" name="四角形 11"/>
          <p:cNvSpPr/>
          <p:nvPr/>
        </p:nvSpPr>
        <p:spPr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cxnSp>
        <p:nvCxnSpPr>
          <p:cNvPr id="13" name="直線コネクタ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四角形 13"/>
          <p:cNvSpPr/>
          <p:nvPr/>
        </p:nvSpPr>
        <p:spPr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cxnSp>
        <p:nvCxnSpPr>
          <p:cNvPr id="15" name="直線コネクタ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 kumimoji="1" lang="ja-JP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 latinLnBrk="0">
              <a:defRPr kumimoji="1" lang="ja-JP" sz="5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 latinLnBrk="0">
              <a:spcBef>
                <a:spcPts val="0"/>
              </a:spcBef>
              <a:buNone/>
              <a:defRPr kumimoji="1" lang="ja-JP" sz="3200">
                <a:solidFill>
                  <a:schemeClr val="tx1"/>
                </a:solidFill>
              </a:defRPr>
            </a:lvl1pPr>
            <a:lvl2pPr marL="4572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fld id="{C2C6F8EA-316C-41DE-B9A4-EDCC3A85ED9A}" type="datetimeFigureOut">
              <a:rPr lang="ja-JP" altLang="en-US"/>
              <a:pPr/>
              <a:t>2014/11/12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 latinLnBrk="0">
              <a:defRPr kumimoji="1" lang="ja-JP"/>
            </a:lvl5pPr>
            <a:lvl6pPr latinLnBrk="0">
              <a:defRPr kumimoji="1" lang="ja-JP"/>
            </a:lvl6pPr>
            <a:lvl7pPr latinLnBrk="0">
              <a:defRPr kumimoji="1" lang="ja-JP"/>
            </a:lvl7pPr>
            <a:lvl8pPr latinLnBrk="0">
              <a:defRPr kumimoji="1" lang="ja-JP"/>
            </a:lvl8pPr>
            <a:lvl9pPr latinLnBrk="0">
              <a:defRPr kumimoji="1" lang="ja-JP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2014/11/12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p:transition spd="med">
    <p:pull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 6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8" name="四角形 7"/>
          <p:cNvSpPr/>
          <p:nvPr/>
        </p:nvSpPr>
        <p:spPr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9" name="四角形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10" name="四角形 9"/>
          <p:cNvSpPr/>
          <p:nvPr/>
        </p:nvSpPr>
        <p:spPr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/>
          </a:p>
        </p:txBody>
      </p:sp>
      <p:cxnSp>
        <p:nvCxnSpPr>
          <p:cNvPr id="11" name="直線コネクタ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kumimoji="1" lang="ja-JP"/>
          </a:p>
        </p:txBody>
      </p:sp>
      <p:cxnSp>
        <p:nvCxnSpPr>
          <p:cNvPr id="14" name="直線コネクタ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縦書きテキスト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2014/11/12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p:transition spd="med">
    <p:pull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800" b="1">
                <a:latin typeface="HG丸ｺﾞｼｯｸM-PRO" pitchFamily="50" charset="-128"/>
                <a:ea typeface="HG丸ｺﾞｼｯｸM-PRO" pitchFamily="50" charset="-128"/>
              </a:defRPr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5pPr latinLnBrk="0">
              <a:defRPr kumimoji="1" lang="ja-JP"/>
            </a:lvl5pPr>
            <a:lvl6pPr latinLnBrk="0">
              <a:defRPr kumimoji="1" lang="ja-JP"/>
            </a:lvl6pPr>
            <a:lvl7pPr latinLnBrk="0">
              <a:defRPr kumimoji="1" lang="ja-JP"/>
            </a:lvl7pPr>
            <a:lvl8pPr latinLnBrk="0">
              <a:defRPr kumimoji="1" lang="ja-JP"/>
            </a:lvl8pPr>
            <a:lvl9pPr latinLnBrk="0">
              <a:defRPr kumimoji="1" lang="ja-JP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2014/11/12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四角形 18"/>
          <p:cNvSpPr/>
          <p:nvPr/>
        </p:nvSpPr>
        <p:spPr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20" name="四角形 19"/>
          <p:cNvSpPr/>
          <p:nvPr/>
        </p:nvSpPr>
        <p:spPr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24" name="四角形 23"/>
          <p:cNvSpPr/>
          <p:nvPr/>
        </p:nvSpPr>
        <p:spPr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21" name="四角形 20"/>
          <p:cNvSpPr/>
          <p:nvPr/>
        </p:nvSpPr>
        <p:spPr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cxnSp>
        <p:nvCxnSpPr>
          <p:cNvPr id="22" name="直線コネクタ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四角形 15"/>
          <p:cNvSpPr/>
          <p:nvPr/>
        </p:nvSpPr>
        <p:spPr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 kumimoji="1" lang="ja-JP"/>
          </a:p>
        </p:txBody>
      </p:sp>
      <p:cxnSp>
        <p:nvCxnSpPr>
          <p:cNvPr id="23" name="直線コネクタ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四角形 25"/>
          <p:cNvSpPr/>
          <p:nvPr/>
        </p:nvSpPr>
        <p:spPr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27" name="四角形 26"/>
          <p:cNvSpPr/>
          <p:nvPr/>
        </p:nvSpPr>
        <p:spPr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28" name="四角形 27"/>
          <p:cNvSpPr/>
          <p:nvPr/>
        </p:nvSpPr>
        <p:spPr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29" name="四角形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30" name="四角形 29"/>
          <p:cNvSpPr/>
          <p:nvPr/>
        </p:nvSpPr>
        <p:spPr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cxnSp>
        <p:nvCxnSpPr>
          <p:cNvPr id="31" name="直線コネクタ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四角形 31"/>
          <p:cNvSpPr/>
          <p:nvPr/>
        </p:nvSpPr>
        <p:spPr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cxnSp>
        <p:nvCxnSpPr>
          <p:cNvPr id="33" name="直線コネクタ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fld id="{C2C6F8EA-316C-41DE-B9A4-EDCC3A85ED9A}" type="datetimeFigureOut">
              <a:rPr lang="ja-JP" altLang="en-US"/>
              <a:pPr/>
              <a:t>2014/11/12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endParaRPr kumimoji="1" lang="ja-JP"/>
          </a:p>
        </p:txBody>
      </p:sp>
      <p:sp>
        <p:nvSpPr>
          <p:cNvPr id="6" name="スライド番号プレースホルダー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</a:bodyPr>
          <a:lstStyle>
            <a:lvl1pPr algn="l" latinLnBrk="0">
              <a:defRPr kumimoji="1" lang="ja-JP" sz="5400" b="0" cap="none" baseline="0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 latinLnBrk="0">
              <a:spcBef>
                <a:spcPts val="0"/>
              </a:spcBef>
              <a:buNone/>
              <a:defRPr kumimoji="1" lang="ja-JP" sz="3200">
                <a:solidFill>
                  <a:schemeClr val="tx1"/>
                </a:solidFill>
              </a:defRPr>
            </a:lvl1pPr>
            <a:lvl2pPr marL="457200" indent="0" latinLnBrk="0">
              <a:buNone/>
              <a:defRPr kumimoji="1" lang="ja-JP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kumimoji="1" lang="ja-JP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p:transition spd="med">
    <p:pull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 latinLnBrk="0">
              <a:defRPr kumimoji="1" lang="ja-JP" sz="2800"/>
            </a:lvl1pPr>
            <a:lvl2pPr latinLnBrk="0">
              <a:defRPr kumimoji="1" lang="ja-JP" sz="2400"/>
            </a:lvl2pPr>
            <a:lvl3pPr latinLnBrk="0">
              <a:defRPr kumimoji="1" lang="ja-JP" sz="2000"/>
            </a:lvl3pPr>
            <a:lvl4pPr latinLnBrk="0">
              <a:defRPr kumimoji="1" lang="ja-JP" sz="1800"/>
            </a:lvl4pPr>
            <a:lvl5pPr latinLnBrk="0">
              <a:defRPr kumimoji="1" lang="ja-JP" sz="1800"/>
            </a:lvl5pPr>
            <a:lvl6pPr latinLnBrk="0">
              <a:defRPr kumimoji="1" lang="ja-JP" sz="1800"/>
            </a:lvl6pPr>
            <a:lvl7pPr latinLnBrk="0">
              <a:defRPr kumimoji="1" lang="ja-JP" sz="1800"/>
            </a:lvl7pPr>
            <a:lvl8pPr latinLnBrk="0">
              <a:defRPr kumimoji="1" lang="ja-JP" sz="1800"/>
            </a:lvl8pPr>
            <a:lvl9pPr latinLnBrk="0">
              <a:defRPr kumimoji="1" lang="ja-JP"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 latinLnBrk="0">
              <a:defRPr kumimoji="1" lang="ja-JP" sz="2800"/>
            </a:lvl1pPr>
            <a:lvl2pPr latinLnBrk="0">
              <a:defRPr kumimoji="1" lang="ja-JP" sz="2400"/>
            </a:lvl2pPr>
            <a:lvl3pPr latinLnBrk="0">
              <a:defRPr kumimoji="1" lang="ja-JP" sz="2000"/>
            </a:lvl3pPr>
            <a:lvl4pPr latinLnBrk="0">
              <a:defRPr kumimoji="1" lang="ja-JP" sz="1800"/>
            </a:lvl4pPr>
            <a:lvl5pPr latinLnBrk="0">
              <a:defRPr kumimoji="1" lang="ja-JP" sz="1800"/>
            </a:lvl5pPr>
            <a:lvl6pPr latinLnBrk="0">
              <a:defRPr kumimoji="1" lang="ja-JP" sz="1800" baseline="0"/>
            </a:lvl6pPr>
            <a:lvl7pPr latinLnBrk="0">
              <a:defRPr kumimoji="1" lang="ja-JP" sz="1800" baseline="0"/>
            </a:lvl7pPr>
            <a:lvl8pPr latinLnBrk="0">
              <a:defRPr kumimoji="1" lang="ja-JP" sz="1800" baseline="0"/>
            </a:lvl8pPr>
            <a:lvl9pPr latinLnBrk="0">
              <a:defRPr kumimoji="1" lang="ja-JP" sz="1800" baseline="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2014/11/12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p:transition spd="med">
    <p:pull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/>
          <a:lstStyle>
            <a:lvl1pPr latinLnBrk="0">
              <a:defRPr kumimoji="1" lang="ja-JP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 latinLnBrk="0">
              <a:spcBef>
                <a:spcPts val="0"/>
              </a:spcBef>
              <a:buNone/>
              <a:defRPr kumimoji="1" lang="ja-JP" sz="2400" b="0" cap="all" baseline="0"/>
            </a:lvl1pPr>
            <a:lvl2pPr marL="457200" indent="0" latinLnBrk="0">
              <a:buNone/>
              <a:defRPr kumimoji="1" lang="ja-JP" sz="2000" b="1"/>
            </a:lvl2pPr>
            <a:lvl3pPr marL="914400" indent="0" latinLnBrk="0">
              <a:buNone/>
              <a:defRPr kumimoji="1" lang="ja-JP" sz="1800" b="1"/>
            </a:lvl3pPr>
            <a:lvl4pPr marL="1371600" indent="0" latinLnBrk="0">
              <a:buNone/>
              <a:defRPr kumimoji="1" lang="ja-JP" sz="1600" b="1"/>
            </a:lvl4pPr>
            <a:lvl5pPr marL="1828800" indent="0" latinLnBrk="0">
              <a:buNone/>
              <a:defRPr kumimoji="1" lang="ja-JP" sz="1600" b="1"/>
            </a:lvl5pPr>
            <a:lvl6pPr marL="2286000" indent="0" latinLnBrk="0">
              <a:buNone/>
              <a:defRPr kumimoji="1" lang="ja-JP" sz="1600" b="1"/>
            </a:lvl6pPr>
            <a:lvl7pPr marL="2743200" indent="0" latinLnBrk="0">
              <a:buNone/>
              <a:defRPr kumimoji="1" lang="ja-JP" sz="1600" b="1"/>
            </a:lvl7pPr>
            <a:lvl8pPr marL="3200400" indent="0" latinLnBrk="0">
              <a:buNone/>
              <a:defRPr kumimoji="1" lang="ja-JP" sz="1600" b="1"/>
            </a:lvl8pPr>
            <a:lvl9pPr marL="3657600" indent="0" latinLnBrk="0">
              <a:buNone/>
              <a:defRPr kumimoji="1" lang="ja-JP"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 latinLnBrk="0">
              <a:defRPr kumimoji="1" lang="ja-JP" sz="2400"/>
            </a:lvl1pPr>
            <a:lvl2pPr latinLnBrk="0">
              <a:defRPr kumimoji="1" lang="ja-JP" sz="2000"/>
            </a:lvl2pPr>
            <a:lvl3pPr latinLnBrk="0">
              <a:defRPr kumimoji="1" lang="ja-JP" sz="1800"/>
            </a:lvl3pPr>
            <a:lvl4pPr latinLnBrk="0">
              <a:defRPr kumimoji="1" lang="ja-JP" sz="1600"/>
            </a:lvl4pPr>
            <a:lvl5pPr latinLnBrk="0">
              <a:defRPr kumimoji="1" lang="ja-JP" sz="1600"/>
            </a:lvl5pPr>
            <a:lvl6pPr latinLnBrk="0">
              <a:defRPr kumimoji="1" lang="ja-JP" sz="1600"/>
            </a:lvl6pPr>
            <a:lvl7pPr latinLnBrk="0">
              <a:defRPr kumimoji="1" lang="ja-JP" sz="1600"/>
            </a:lvl7pPr>
            <a:lvl8pPr latinLnBrk="0">
              <a:defRPr kumimoji="1" lang="ja-JP" sz="1600" baseline="0"/>
            </a:lvl8pPr>
            <a:lvl9pPr latinLnBrk="0">
              <a:defRPr kumimoji="1" lang="ja-JP" sz="1600" baseline="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 latinLnBrk="0">
              <a:spcBef>
                <a:spcPts val="0"/>
              </a:spcBef>
              <a:buNone/>
              <a:defRPr kumimoji="1" lang="ja-JP" sz="2400" b="0" cap="all" baseline="0"/>
            </a:lvl1pPr>
            <a:lvl2pPr marL="457200" indent="0" latinLnBrk="0">
              <a:buNone/>
              <a:defRPr kumimoji="1" lang="ja-JP" sz="2000" b="1"/>
            </a:lvl2pPr>
            <a:lvl3pPr marL="914400" indent="0" latinLnBrk="0">
              <a:buNone/>
              <a:defRPr kumimoji="1" lang="ja-JP" sz="1800" b="1"/>
            </a:lvl3pPr>
            <a:lvl4pPr marL="1371600" indent="0" latinLnBrk="0">
              <a:buNone/>
              <a:defRPr kumimoji="1" lang="ja-JP" sz="1600" b="1"/>
            </a:lvl4pPr>
            <a:lvl5pPr marL="1828800" indent="0" latinLnBrk="0">
              <a:buNone/>
              <a:defRPr kumimoji="1" lang="ja-JP" sz="1600" b="1"/>
            </a:lvl5pPr>
            <a:lvl6pPr marL="2286000" indent="0" latinLnBrk="0">
              <a:buNone/>
              <a:defRPr kumimoji="1" lang="ja-JP" sz="1600" b="1"/>
            </a:lvl6pPr>
            <a:lvl7pPr marL="2743200" indent="0" latinLnBrk="0">
              <a:buNone/>
              <a:defRPr kumimoji="1" lang="ja-JP" sz="1600" b="1"/>
            </a:lvl7pPr>
            <a:lvl8pPr marL="3200400" indent="0" latinLnBrk="0">
              <a:buNone/>
              <a:defRPr kumimoji="1" lang="ja-JP" sz="1600" b="1"/>
            </a:lvl8pPr>
            <a:lvl9pPr marL="3657600" indent="0" latinLnBrk="0">
              <a:buNone/>
              <a:defRPr kumimoji="1" lang="ja-JP"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 latinLnBrk="0">
              <a:defRPr kumimoji="1" lang="ja-JP" sz="2400"/>
            </a:lvl1pPr>
            <a:lvl2pPr latinLnBrk="0">
              <a:defRPr kumimoji="1" lang="ja-JP" sz="2000"/>
            </a:lvl2pPr>
            <a:lvl3pPr latinLnBrk="0">
              <a:defRPr kumimoji="1" lang="ja-JP" sz="1800"/>
            </a:lvl3pPr>
            <a:lvl4pPr latinLnBrk="0">
              <a:defRPr kumimoji="1" lang="ja-JP" sz="1600"/>
            </a:lvl4pPr>
            <a:lvl5pPr latinLnBrk="0">
              <a:defRPr kumimoji="1" lang="ja-JP" sz="1600"/>
            </a:lvl5pPr>
            <a:lvl6pPr latinLnBrk="0">
              <a:defRPr kumimoji="1" lang="ja-JP" sz="1600"/>
            </a:lvl6pPr>
            <a:lvl7pPr latinLnBrk="0">
              <a:defRPr kumimoji="1" lang="ja-JP" sz="1600"/>
            </a:lvl7pPr>
            <a:lvl8pPr latinLnBrk="0">
              <a:defRPr kumimoji="1" lang="ja-JP" sz="1600"/>
            </a:lvl8pPr>
            <a:lvl9pPr latinLnBrk="0">
              <a:defRPr kumimoji="1" lang="ja-JP"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2014/11/12</a:t>
            </a:fld>
            <a:endParaRPr kumimoji="1" 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2014/11/12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p:transition spd="med">
    <p:pull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 4"/>
          <p:cNvSpPr/>
          <p:nvPr/>
        </p:nvSpPr>
        <p:spPr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6" name="四角形 5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cxnSp>
        <p:nvCxnSpPr>
          <p:cNvPr id="7" name="直線コネクタ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四角形 7"/>
          <p:cNvSpPr/>
          <p:nvPr/>
        </p:nvSpPr>
        <p:spPr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9" name="四角形 8"/>
          <p:cNvSpPr/>
          <p:nvPr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2014/11/12</a:t>
            </a:fld>
            <a:endParaRPr kumimoji="1" 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p:transition spd="med">
    <p:pull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四角形 7"/>
          <p:cNvSpPr/>
          <p:nvPr/>
        </p:nvSpPr>
        <p:spPr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9" name="四角形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cxnSp>
        <p:nvCxnSpPr>
          <p:cNvPr id="10" name="直線コネクタ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四角形 10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 latinLnBrk="0">
              <a:defRPr kumimoji="1" lang="ja-JP" sz="2800" b="0" cap="all" baseline="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 latinLnBrk="0">
              <a:defRPr kumimoji="1" lang="ja-JP" sz="2800"/>
            </a:lvl1pPr>
            <a:lvl2pPr latinLnBrk="0">
              <a:defRPr kumimoji="1" lang="ja-JP" sz="2400"/>
            </a:lvl2pPr>
            <a:lvl3pPr latinLnBrk="0">
              <a:defRPr kumimoji="1" lang="ja-JP" sz="2000"/>
            </a:lvl3pPr>
            <a:lvl4pPr latinLnBrk="0">
              <a:defRPr kumimoji="1" lang="ja-JP" sz="1800"/>
            </a:lvl4pPr>
            <a:lvl5pPr latinLnBrk="0">
              <a:defRPr kumimoji="1" lang="ja-JP" sz="1800"/>
            </a:lvl5pPr>
            <a:lvl6pPr latinLnBrk="0">
              <a:defRPr kumimoji="1" lang="ja-JP" sz="1800"/>
            </a:lvl6pPr>
            <a:lvl7pPr latinLnBrk="0">
              <a:defRPr kumimoji="1" lang="ja-JP" sz="1800"/>
            </a:lvl7pPr>
            <a:lvl8pPr latinLnBrk="0">
              <a:defRPr kumimoji="1" lang="ja-JP" sz="1800" baseline="0"/>
            </a:lvl8pPr>
            <a:lvl9pPr latinLnBrk="0">
              <a:defRPr kumimoji="1" lang="ja-JP" sz="1800" baseline="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 latinLnBrk="0">
              <a:buNone/>
              <a:defRPr kumimoji="1" lang="ja-JP" sz="2000">
                <a:solidFill>
                  <a:schemeClr val="bg1"/>
                </a:solidFill>
              </a:defRPr>
            </a:lvl1pPr>
            <a:lvl2pPr marL="457200" indent="0" latinLnBrk="0">
              <a:buNone/>
              <a:defRPr kumimoji="1" lang="ja-JP" sz="1200"/>
            </a:lvl2pPr>
            <a:lvl3pPr marL="914400" indent="0" latinLnBrk="0">
              <a:buNone/>
              <a:defRPr kumimoji="1" lang="ja-JP" sz="1000"/>
            </a:lvl3pPr>
            <a:lvl4pPr marL="1371600" indent="0" latinLnBrk="0">
              <a:buNone/>
              <a:defRPr kumimoji="1" lang="ja-JP" sz="900"/>
            </a:lvl4pPr>
            <a:lvl5pPr marL="1828800" indent="0" latinLnBrk="0">
              <a:buNone/>
              <a:defRPr kumimoji="1" lang="ja-JP" sz="900"/>
            </a:lvl5pPr>
            <a:lvl6pPr marL="2286000" indent="0" latinLnBrk="0">
              <a:buNone/>
              <a:defRPr kumimoji="1" lang="ja-JP" sz="900"/>
            </a:lvl6pPr>
            <a:lvl7pPr marL="2743200" indent="0" latinLnBrk="0">
              <a:buNone/>
              <a:defRPr kumimoji="1" lang="ja-JP" sz="900"/>
            </a:lvl7pPr>
            <a:lvl8pPr marL="3200400" indent="0" latinLnBrk="0">
              <a:buNone/>
              <a:defRPr kumimoji="1" lang="ja-JP" sz="900"/>
            </a:lvl8pPr>
            <a:lvl9pPr marL="3657600" indent="0" latinLnBrk="0">
              <a:buNone/>
              <a:defRPr kumimoji="1" lang="ja-JP"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2014/11/12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四角形 10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8" name="四角形 7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9" name="四角形 8"/>
          <p:cNvSpPr/>
          <p:nvPr/>
        </p:nvSpPr>
        <p:spPr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 latinLnBrk="0">
              <a:defRPr kumimoji="1" lang="ja-JP"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 latinLnBrk="0">
              <a:buNone/>
              <a:defRPr kumimoji="1" lang="ja-JP" sz="2800"/>
            </a:lvl1pPr>
            <a:lvl2pPr marL="457200" indent="0" latinLnBrk="0">
              <a:buNone/>
              <a:defRPr kumimoji="1" lang="ja-JP" sz="2800"/>
            </a:lvl2pPr>
            <a:lvl3pPr marL="914400" indent="0" latinLnBrk="0">
              <a:buNone/>
              <a:defRPr kumimoji="1" lang="ja-JP" sz="2400"/>
            </a:lvl3pPr>
            <a:lvl4pPr marL="1371600" indent="0" latinLnBrk="0">
              <a:buNone/>
              <a:defRPr kumimoji="1" lang="ja-JP" sz="2000"/>
            </a:lvl4pPr>
            <a:lvl5pPr marL="1828800" indent="0" latinLnBrk="0">
              <a:buNone/>
              <a:defRPr kumimoji="1" lang="ja-JP" sz="2000"/>
            </a:lvl5pPr>
            <a:lvl6pPr marL="2286000" indent="0" latinLnBrk="0">
              <a:buNone/>
              <a:defRPr kumimoji="1" lang="ja-JP" sz="2000"/>
            </a:lvl6pPr>
            <a:lvl7pPr marL="2743200" indent="0" latinLnBrk="0">
              <a:buNone/>
              <a:defRPr kumimoji="1" lang="ja-JP" sz="2000"/>
            </a:lvl7pPr>
            <a:lvl8pPr marL="3200400" indent="0" latinLnBrk="0">
              <a:buNone/>
              <a:defRPr kumimoji="1" lang="ja-JP" sz="2000"/>
            </a:lvl8pPr>
            <a:lvl9pPr marL="3657600" indent="0" latinLnBrk="0">
              <a:buNone/>
              <a:defRPr kumimoji="1" lang="ja-JP"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 latinLnBrk="0">
              <a:buNone/>
              <a:defRPr kumimoji="1" lang="ja-JP" sz="2000">
                <a:solidFill>
                  <a:schemeClr val="tx1"/>
                </a:solidFill>
              </a:defRPr>
            </a:lvl1pPr>
            <a:lvl2pPr marL="457200" indent="0" latinLnBrk="0">
              <a:buNone/>
              <a:defRPr kumimoji="1" lang="ja-JP" sz="1200"/>
            </a:lvl2pPr>
            <a:lvl3pPr marL="914400" indent="0" latinLnBrk="0">
              <a:buNone/>
              <a:defRPr kumimoji="1" lang="ja-JP" sz="1000"/>
            </a:lvl3pPr>
            <a:lvl4pPr marL="1371600" indent="0" latinLnBrk="0">
              <a:buNone/>
              <a:defRPr kumimoji="1" lang="ja-JP" sz="900"/>
            </a:lvl4pPr>
            <a:lvl5pPr marL="1828800" indent="0" latinLnBrk="0">
              <a:buNone/>
              <a:defRPr kumimoji="1" lang="ja-JP" sz="900"/>
            </a:lvl5pPr>
            <a:lvl6pPr marL="2286000" indent="0" latinLnBrk="0">
              <a:buNone/>
              <a:defRPr kumimoji="1" lang="ja-JP" sz="900"/>
            </a:lvl6pPr>
            <a:lvl7pPr marL="2743200" indent="0" latinLnBrk="0">
              <a:buNone/>
              <a:defRPr kumimoji="1" lang="ja-JP" sz="900"/>
            </a:lvl7pPr>
            <a:lvl8pPr marL="3200400" indent="0" latinLnBrk="0">
              <a:buNone/>
              <a:defRPr kumimoji="1" lang="ja-JP" sz="900"/>
            </a:lvl8pPr>
            <a:lvl9pPr marL="3657600" indent="0" latinLnBrk="0">
              <a:buNone/>
              <a:defRPr kumimoji="1" lang="ja-JP"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2014/11/12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  <p:cxnSp>
        <p:nvCxnSpPr>
          <p:cNvPr id="10" name="直線コネクタ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 6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8" name="四角形 7"/>
          <p:cNvSpPr/>
          <p:nvPr/>
        </p:nvSpPr>
        <p:spPr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9" name="四角形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13" name="四角形 12"/>
          <p:cNvSpPr/>
          <p:nvPr/>
        </p:nvSpPr>
        <p:spPr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cxnSp>
        <p:nvCxnSpPr>
          <p:cNvPr id="14" name="直線コネクタ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kumimoji="1" lang="ja-JP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cxnSp>
        <p:nvCxnSpPr>
          <p:cNvPr id="16" name="直線コネクタ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kumimoji="1" lang="ja-JP" dirty="0"/>
              <a:t>マスター タイトルのスタイルを編集するには、ここをクリック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dirty="0"/>
              <a:t>マスター テキストのスタイルを編集するには、ここをクリック</a:t>
            </a:r>
          </a:p>
          <a:p>
            <a:pPr lvl="1"/>
            <a:r>
              <a:rPr kumimoji="1" lang="ja-JP" dirty="0"/>
              <a:t>第 2 レベル</a:t>
            </a:r>
          </a:p>
          <a:p>
            <a:pPr lvl="2"/>
            <a:r>
              <a:rPr kumimoji="1" lang="ja-JP" dirty="0"/>
              <a:t>第 3 レベル</a:t>
            </a:r>
          </a:p>
          <a:p>
            <a:pPr lvl="3"/>
            <a:r>
              <a:rPr kumimoji="1" lang="ja-JP" dirty="0"/>
              <a:t>第 4 レベル</a:t>
            </a:r>
          </a:p>
          <a:p>
            <a:pPr lvl="4"/>
            <a:r>
              <a:rPr kumimoji="1" lang="ja-JP" dirty="0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kumimoji="1" lang="ja-JP" sz="1200" cap="all" baseline="0">
                <a:solidFill>
                  <a:schemeClr val="tx1">
                    <a:lumMod val="60000"/>
                    <a:lumOff val="40000"/>
                  </a:schemeClr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</a:lstStyle>
          <a:p>
            <a:fld id="{C2C6F8EA-316C-41DE-B9A4-EDCC3A85ED9A}" type="datetimeFigureOut">
              <a:rPr lang="en-US" altLang="zh-CN" smtClean="0"/>
              <a:pPr/>
              <a:t>11/12/2014</a:t>
            </a:fld>
            <a:endParaRPr lang="en-US" altLang="zh-CN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kumimoji="1" lang="ja-JP" sz="1200" cap="all" baseline="0">
                <a:solidFill>
                  <a:schemeClr val="tx1">
                    <a:lumMod val="60000"/>
                    <a:lumOff val="40000"/>
                  </a:schemeClr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</a:lstStyle>
          <a:p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1200" cap="all" baseline="0">
                <a:solidFill>
                  <a:schemeClr val="tx1">
                    <a:lumMod val="60000"/>
                    <a:lumOff val="40000"/>
                  </a:schemeClr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</a:lstStyle>
          <a:p>
            <a:fld id="{7DC1BBB0-96F0-4077-A278-0F3FB5C104D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39" presetClass="entr" presetSubtype="0" ac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9" presetClass="entr" presetSubtype="0" ac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9" presetClass="entr" presetSubtype="0" ac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9" presetClass="entr" presetSubtype="0" ac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9" presetClass="entr" presetSubtype="0" ac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lang="ja-JP" sz="3600" kern="1200">
          <a:solidFill>
            <a:schemeClr val="tx1">
              <a:lumMod val="75000"/>
            </a:schemeClr>
          </a:solidFill>
          <a:latin typeface="HGP創英角ﾎﾟｯﾌﾟ体" pitchFamily="50" charset="-128"/>
          <a:ea typeface="HGP創英角ﾎﾟｯﾌﾟ体" pitchFamily="50" charset="-128"/>
          <a:cs typeface="HGP創英角ﾎﾟｯﾌﾟ体" pitchFamily="50" charset="-128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kumimoji="1" lang="ja-JP" sz="28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HG丸ｺﾞｼｯｸM-PRO" pitchFamily="50" charset="-128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kumimoji="1" lang="ja-JP" sz="24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HG丸ｺﾞｼｯｸM-PRO" pitchFamily="50" charset="-128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kumimoji="1" lang="ja-JP" sz="20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HG丸ｺﾞｼｯｸM-PRO" pitchFamily="50" charset="-128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kumimoji="1" lang="ja-JP" sz="18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HG丸ｺﾞｼｯｸM-PRO" pitchFamily="50" charset="-128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kumimoji="1" lang="ja-JP" sz="18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HG丸ｺﾞｼｯｸM-PRO" pitchFamily="50" charset="-128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kumimoji="1" lang="ja-JP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kumimoji="1" lang="ja-JP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数学</a:t>
            </a:r>
            <a:r>
              <a:rPr kumimoji="1" lang="en-US" altLang="ja-JP" dirty="0" smtClean="0"/>
              <a:t>Ⅲ</a:t>
            </a:r>
            <a:endParaRPr kumimoji="1" lang="ja-JP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複素数平面①</a:t>
            </a:r>
            <a:endParaRPr kumimoji="1" lang="ja-JP" dirty="0"/>
          </a:p>
        </p:txBody>
      </p:sp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複素数の加法、減法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𝛼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𝑎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𝑏𝑖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, 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𝛽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𝑐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𝑑𝑖</m:t>
                    </m:r>
                  </m:oMath>
                </a14:m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とおくと</a:t>
                </a:r>
                <a:endParaRPr lang="en-US" altLang="ja-JP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𝛼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𝛽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d>
                      <m:dPr>
                        <m:ctrlP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𝑎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𝑐</m:t>
                        </m:r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d>
                      <m:dPr>
                        <m:ctrlP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𝑏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𝑑</m:t>
                        </m:r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𝑖</m:t>
                    </m:r>
                  </m:oMath>
                </a14:m>
                <a:r>
                  <a:rPr kumimoji="1" lang="en-US" altLang="ja-JP" i="1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𝛼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−</m:t>
                    </m:r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𝛽</m:t>
                    </m:r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𝑎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𝑐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𝑏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𝑑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𝑖</m:t>
                    </m:r>
                  </m:oMath>
                </a14:m>
                <a:r>
                  <a:rPr lang="en-US" altLang="ja-JP" i="1" dirty="0"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en-US" altLang="ja-JP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（</a:t>
                </a:r>
                <a:r>
                  <a:rPr lang="ja-JP" altLang="en-US" dirty="0">
                    <a:latin typeface="Times New Roman" pitchFamily="18" charset="0"/>
                    <a:cs typeface="Times New Roman" pitchFamily="18" charset="0"/>
                  </a:rPr>
                  <a:t>ベクトルの場合）</a:t>
                </a:r>
                <a:endParaRPr lang="en-US" altLang="ja-JP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𝐴</m:t>
                    </m:r>
                    <m:d>
                      <m:dPr>
                        <m:ctrlP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𝑎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,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𝑏</m:t>
                        </m:r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, 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𝐵</m:t>
                    </m:r>
                    <m:d>
                      <m:dPr>
                        <m:ctrlP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𝑐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,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𝑑</m:t>
                        </m:r>
                      </m:e>
                    </m:d>
                  </m:oMath>
                </a14:m>
                <a:r>
                  <a:rPr lang="en-US" altLang="ja-JP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とおくと</a:t>
                </a:r>
                <a:endParaRPr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𝑂𝐴</m:t>
                        </m:r>
                      </m:e>
                    </m:acc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𝑂𝐵</m:t>
                        </m:r>
                      </m:e>
                    </m:acc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=(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𝑎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𝑐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, 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𝑏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𝑑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)</m:t>
                    </m:r>
                  </m:oMath>
                </a14:m>
                <a:r>
                  <a:rPr lang="en-US" altLang="ja-JP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altLang="ja-JP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𝑂𝐴</m:t>
                        </m:r>
                      </m:e>
                    </m:acc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𝑂𝐵</m:t>
                        </m:r>
                      </m:e>
                    </m:acc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=(</m:t>
                    </m:r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𝑎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−</m:t>
                    </m:r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𝑐</m:t>
                    </m:r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, </m:t>
                    </m:r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𝑏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−</m:t>
                    </m:r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𝑑</m:t>
                    </m:r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)</m:t>
                    </m:r>
                  </m:oMath>
                </a14:m>
                <a:r>
                  <a:rPr lang="en-US" altLang="ja-JP" dirty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marL="0" indent="0">
                  <a:buNone/>
                </a:pPr>
                <a:endParaRPr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46" t="-28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C:\Documents and Settings\B\デスクトップ\No1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758763" y="1568567"/>
            <a:ext cx="4592233" cy="457317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練習問題３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>
                  <a:buNone/>
                </a:pPr>
                <a:r>
                  <a:rPr kumimoji="1" lang="en-US" altLang="ja-JP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1" lang="ja-JP" altLang="en-US" i="1" dirty="0" smtClean="0">
                    <a:latin typeface="Times New Roman" pitchFamily="18" charset="0"/>
                    <a:cs typeface="Times New Roman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𝛽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=3−2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𝑖</m:t>
                    </m:r>
                  </m:oMath>
                </a14:m>
                <a:r>
                  <a:rPr lang="en-US" altLang="ja-JP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であるとき、次の各点は点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𝛼</m:t>
                    </m:r>
                  </m:oMath>
                </a14:m>
                <a:r>
                  <a:rPr lang="en-US" altLang="ja-JP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をどのように移動した点であるか。</a:t>
                </a:r>
                <a:endParaRPr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r>
                  <a:rPr kumimoji="1" lang="ja-JP" altLang="en-US" dirty="0" smtClean="0">
                    <a:latin typeface="Times New Roman" pitchFamily="18" charset="0"/>
                    <a:cs typeface="Times New Roman" pitchFamily="18" charset="0"/>
                  </a:rPr>
                  <a:t>　</a:t>
                </a:r>
                <a:r>
                  <a:rPr kumimoji="1" lang="en-US" altLang="ja-JP" dirty="0" smtClean="0">
                    <a:latin typeface="Times New Roman" pitchFamily="18" charset="0"/>
                    <a:cs typeface="Times New Roman" pitchFamily="18" charset="0"/>
                  </a:rPr>
                  <a:t> (1)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𝛼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𝛽</m:t>
                    </m:r>
                  </m:oMath>
                </a14:m>
                <a:r>
                  <a:rPr kumimoji="1" lang="en-US" altLang="ja-JP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　　</a:t>
                </a:r>
                <a:r>
                  <a:rPr lang="en-US" altLang="ja-JP" dirty="0" smtClean="0">
                    <a:latin typeface="Times New Roman" pitchFamily="18" charset="0"/>
                    <a:cs typeface="Times New Roman" pitchFamily="18" charset="0"/>
                  </a:rPr>
                  <a:t>(2)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𝛼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−</m:t>
                    </m:r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𝛽</m:t>
                    </m:r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ja-JP" altLang="en-US" i="1" dirty="0" smtClean="0">
                    <a:latin typeface="Times New Roman" pitchFamily="18" charset="0"/>
                    <a:cs typeface="Times New Roman" pitchFamily="18" charset="0"/>
                  </a:rPr>
                  <a:t>　　</a:t>
                </a:r>
                <a:r>
                  <a:rPr lang="en-US" altLang="ja-JP" dirty="0" smtClean="0">
                    <a:latin typeface="Times New Roman" pitchFamily="18" charset="0"/>
                    <a:cs typeface="Times New Roman" pitchFamily="18" charset="0"/>
                  </a:rPr>
                  <a:t>(3)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𝛼</m:t>
                    </m:r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+2</m:t>
                    </m:r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𝛽</m:t>
                    </m:r>
                  </m:oMath>
                </a14:m>
                <a:r>
                  <a:rPr lang="ja-JP" altLang="en-US" i="1" dirty="0" smtClean="0">
                    <a:latin typeface="Times New Roman" pitchFamily="18" charset="0"/>
                    <a:cs typeface="Times New Roman" pitchFamily="18" charset="0"/>
                  </a:rPr>
                  <a:t>　　</a:t>
                </a:r>
                <a:r>
                  <a:rPr lang="en-US" altLang="ja-JP" dirty="0" smtClean="0">
                    <a:latin typeface="Times New Roman" pitchFamily="18" charset="0"/>
                    <a:cs typeface="Times New Roman" pitchFamily="18" charset="0"/>
                  </a:rPr>
                  <a:t> (4) </a:t>
                </a:r>
                <a14:m>
                  <m:oMath xmlns:m="http://schemas.openxmlformats.org/officeDocument/2006/math">
                    <m:r>
                      <a:rPr lang="en-US" altLang="ja-JP" b="0" i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−(</m:t>
                    </m:r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𝛼</m:t>
                    </m:r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𝛽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)</m:t>
                    </m:r>
                  </m:oMath>
                </a14:m>
                <a:endParaRPr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514350" indent="-514350">
                  <a:buFont typeface="Euphemia" pitchFamily="34" charset="0"/>
                  <a:buAutoNum type="arabicParenBoth"/>
                </a:pPr>
                <a:r>
                  <a:rPr lang="en-US" altLang="ja-JP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𝛼</m:t>
                    </m:r>
                  </m:oMath>
                </a14:m>
                <a:r>
                  <a:rPr lang="en-US" altLang="ja-JP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ja-JP" altLang="en-US" dirty="0">
                    <a:latin typeface="Times New Roman" pitchFamily="18" charset="0"/>
                    <a:cs typeface="Times New Roman" pitchFamily="18" charset="0"/>
                  </a:rPr>
                  <a:t>を実軸方向に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3</m:t>
                    </m:r>
                  </m:oMath>
                </a14:m>
                <a:r>
                  <a:rPr lang="en-US" altLang="ja-JP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ja-JP" altLang="en-US" dirty="0">
                    <a:latin typeface="Times New Roman" pitchFamily="18" charset="0"/>
                    <a:cs typeface="Times New Roman" pitchFamily="18" charset="0"/>
                  </a:rPr>
                  <a:t>虚軸方向に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−2</m:t>
                    </m:r>
                  </m:oMath>
                </a14:m>
                <a:r>
                  <a:rPr lang="en-US" altLang="ja-JP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ja-JP" altLang="en-US" dirty="0">
                    <a:latin typeface="Times New Roman" pitchFamily="18" charset="0"/>
                    <a:cs typeface="Times New Roman" pitchFamily="18" charset="0"/>
                  </a:rPr>
                  <a:t>平行移動した</a:t>
                </a: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点</a:t>
                </a:r>
                <a:endParaRPr lang="en-US" altLang="ja-JP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514350" indent="-514350">
                  <a:buFont typeface="Euphemia" pitchFamily="34" charset="0"/>
                  <a:buAutoNum type="arabicParenBoth"/>
                </a:pPr>
                <a:r>
                  <a:rPr lang="en-US" altLang="ja-JP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𝛼</m:t>
                    </m:r>
                  </m:oMath>
                </a14:m>
                <a:r>
                  <a:rPr lang="en-US" altLang="ja-JP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ja-JP" altLang="en-US" dirty="0">
                    <a:latin typeface="Times New Roman" pitchFamily="18" charset="0"/>
                    <a:cs typeface="Times New Roman" pitchFamily="18" charset="0"/>
                  </a:rPr>
                  <a:t>を実軸方向に </a:t>
                </a:r>
                <a14:m>
                  <m:oMath xmlns:m="http://schemas.openxmlformats.org/officeDocument/2006/math">
                    <m:r>
                      <a:rPr lang="en-US" altLang="ja-JP" b="0" i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−</m:t>
                    </m:r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3</m:t>
                    </m:r>
                  </m:oMath>
                </a14:m>
                <a:r>
                  <a:rPr lang="en-US" altLang="ja-JP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ja-JP" altLang="en-US" dirty="0">
                    <a:latin typeface="Times New Roman" pitchFamily="18" charset="0"/>
                    <a:cs typeface="Times New Roman" pitchFamily="18" charset="0"/>
                  </a:rPr>
                  <a:t>虚軸方向に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+2</m:t>
                    </m:r>
                  </m:oMath>
                </a14:m>
                <a:r>
                  <a:rPr lang="en-US" altLang="ja-JP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ja-JP" altLang="en-US" dirty="0">
                    <a:latin typeface="Times New Roman" pitchFamily="18" charset="0"/>
                    <a:cs typeface="Times New Roman" pitchFamily="18" charset="0"/>
                  </a:rPr>
                  <a:t>平行移動した点</a:t>
                </a:r>
                <a:endParaRPr lang="en-US" altLang="ja-JP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514350" indent="-514350">
                  <a:buFont typeface="Euphemia" pitchFamily="34" charset="0"/>
                  <a:buAutoNum type="arabicParenBoth"/>
                </a:pPr>
                <a:r>
                  <a:rPr lang="en-US" altLang="ja-JP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𝛼</m:t>
                    </m:r>
                  </m:oMath>
                </a14:m>
                <a:r>
                  <a:rPr lang="en-US" altLang="ja-JP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ja-JP" altLang="en-US" dirty="0">
                    <a:latin typeface="Times New Roman" pitchFamily="18" charset="0"/>
                    <a:cs typeface="Times New Roman" pitchFamily="18" charset="0"/>
                  </a:rPr>
                  <a:t>を実軸方向に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6</m:t>
                    </m:r>
                  </m:oMath>
                </a14:m>
                <a:r>
                  <a:rPr lang="en-US" altLang="ja-JP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ja-JP" altLang="en-US" dirty="0">
                    <a:latin typeface="Times New Roman" pitchFamily="18" charset="0"/>
                    <a:cs typeface="Times New Roman" pitchFamily="18" charset="0"/>
                  </a:rPr>
                  <a:t>虚軸方向に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−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4</m:t>
                    </m:r>
                  </m:oMath>
                </a14:m>
                <a:r>
                  <a:rPr lang="en-US" altLang="ja-JP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ja-JP" altLang="en-US" dirty="0">
                    <a:latin typeface="Times New Roman" pitchFamily="18" charset="0"/>
                    <a:cs typeface="Times New Roman" pitchFamily="18" charset="0"/>
                  </a:rPr>
                  <a:t>平行移動した点</a:t>
                </a:r>
                <a:endParaRPr lang="en-US" altLang="ja-JP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514350" indent="-514350">
                  <a:buFont typeface="Euphemia" pitchFamily="34" charset="0"/>
                  <a:buAutoNum type="arabicParenBoth"/>
                </a:pPr>
                <a:r>
                  <a:rPr lang="en-US" altLang="ja-JP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𝛼</m:t>
                    </m:r>
                  </m:oMath>
                </a14:m>
                <a:r>
                  <a:rPr lang="en-US" altLang="ja-JP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ja-JP" altLang="en-US" dirty="0">
                    <a:latin typeface="Times New Roman" pitchFamily="18" charset="0"/>
                    <a:cs typeface="Times New Roman" pitchFamily="18" charset="0"/>
                  </a:rPr>
                  <a:t>を実軸方向に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+3</m:t>
                    </m:r>
                  </m:oMath>
                </a14:m>
                <a:r>
                  <a:rPr lang="en-US" altLang="ja-JP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ja-JP" altLang="en-US" dirty="0">
                    <a:latin typeface="Times New Roman" pitchFamily="18" charset="0"/>
                    <a:cs typeface="Times New Roman" pitchFamily="18" charset="0"/>
                  </a:rPr>
                  <a:t>虚軸方向に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−2</m:t>
                    </m:r>
                  </m:oMath>
                </a14:m>
                <a:r>
                  <a:rPr lang="en-US" altLang="ja-JP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ja-JP" altLang="en-US" dirty="0">
                    <a:latin typeface="Times New Roman" pitchFamily="18" charset="0"/>
                    <a:cs typeface="Times New Roman" pitchFamily="18" charset="0"/>
                  </a:rPr>
                  <a:t>平行移動</a:t>
                </a: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した後、　　　原点に関して対称移動した点</a:t>
                </a:r>
                <a:endParaRPr lang="en-US" altLang="ja-JP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514350" indent="-514350">
                  <a:buFont typeface="Euphemia" pitchFamily="34" charset="0"/>
                  <a:buAutoNum type="arabicParenBoth"/>
                </a:pPr>
                <a:endParaRPr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514350" indent="-514350">
                  <a:buAutoNum type="arabicParenBoth"/>
                </a:pPr>
                <a:endParaRPr lang="en-US" altLang="ja-JP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endParaRPr kumimoji="1" lang="en-US" altLang="ja-JP" b="1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35" t="-25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共役な複素数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共役な複素数の性質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3479650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共役な複素数</a:t>
            </a:r>
            <a:endParaRPr kumimoji="1" lang="ja-JP" altLang="en-US" dirty="0"/>
          </a:p>
        </p:txBody>
      </p:sp>
      <p:cxnSp>
        <p:nvCxnSpPr>
          <p:cNvPr id="5" name="直線矢印コネクタ 4"/>
          <p:cNvCxnSpPr/>
          <p:nvPr/>
        </p:nvCxnSpPr>
        <p:spPr>
          <a:xfrm rot="5400000" flipH="1" flipV="1">
            <a:off x="3721305" y="4035429"/>
            <a:ext cx="4786346" cy="1588"/>
          </a:xfrm>
          <a:prstGeom prst="straightConnector1">
            <a:avLst/>
          </a:prstGeom>
          <a:ln w="12700">
            <a:solidFill>
              <a:schemeClr val="accent1">
                <a:lumMod val="50000"/>
              </a:schemeClr>
            </a:solidFill>
            <a:miter lim="800000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>
            <a:off x="2840477" y="4070952"/>
            <a:ext cx="6715172" cy="1588"/>
          </a:xfrm>
          <a:prstGeom prst="straightConnector1">
            <a:avLst/>
          </a:prstGeom>
          <a:ln w="12700">
            <a:solidFill>
              <a:schemeClr val="accent1">
                <a:lumMod val="50000"/>
              </a:schemeClr>
            </a:solidFill>
            <a:miter lim="800000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061141" y="4005064"/>
                <a:ext cx="537327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1" i="1" dirty="0" smtClean="0">
                          <a:latin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kumimoji="1" lang="ja-JP" altLang="en-US" sz="2800" b="1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1141" y="4005064"/>
                <a:ext cx="537327" cy="48013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9334772" y="4005064"/>
                <a:ext cx="481221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1" i="1" dirty="0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kumimoji="1" lang="ja-JP" altLang="en-US" sz="2800" b="1" i="1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4772" y="4005064"/>
                <a:ext cx="481221" cy="48013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5734372" y="1412776"/>
                <a:ext cx="489236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1" i="1" dirty="0" smtClean="0"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kumimoji="1" lang="ja-JP" altLang="en-US" sz="2800" b="1" i="1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4372" y="1412776"/>
                <a:ext cx="489236" cy="480131"/>
              </a:xfrm>
              <a:prstGeom prst="rect">
                <a:avLst/>
              </a:prstGeom>
              <a:blipFill rotWithShape="0">
                <a:blip r:embed="rId4"/>
                <a:stretch>
                  <a:fillRect b="-126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直線コネクタ 21"/>
          <p:cNvCxnSpPr/>
          <p:nvPr/>
        </p:nvCxnSpPr>
        <p:spPr>
          <a:xfrm>
            <a:off x="4604513" y="3000372"/>
            <a:ext cx="3074075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  <a:prstDash val="solid"/>
            <a:miter lim="800000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V="1">
            <a:off x="7678588" y="3000374"/>
            <a:ext cx="0" cy="2084810"/>
          </a:xfrm>
          <a:prstGeom prst="line">
            <a:avLst/>
          </a:prstGeom>
          <a:ln w="12700">
            <a:solidFill>
              <a:schemeClr val="tx1"/>
            </a:solidFill>
            <a:prstDash val="solid"/>
            <a:miter lim="800000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/>
              <p:cNvSpPr txBox="1"/>
              <p:nvPr/>
            </p:nvSpPr>
            <p:spPr>
              <a:xfrm>
                <a:off x="7606580" y="3668949"/>
                <a:ext cx="483594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kumimoji="1" lang="ja-JP" altLang="en-US" sz="2800" b="1" i="1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テキスト ボックス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6580" y="3668949"/>
                <a:ext cx="483594" cy="48013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/>
              <p:cNvSpPr txBox="1"/>
              <p:nvPr/>
            </p:nvSpPr>
            <p:spPr>
              <a:xfrm>
                <a:off x="5734372" y="2996952"/>
                <a:ext cx="492443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dirty="0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kumimoji="1" lang="ja-JP" altLang="en-US" sz="2800" i="1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テキスト ボックス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4372" y="2996952"/>
                <a:ext cx="492443" cy="48013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7061255" y="2608304"/>
                <a:ext cx="1877117" cy="3877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sz="2800" b="1" i="1" smtClean="0"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kumimoji="1" lang="en-US" altLang="ja-JP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kumimoji="1" lang="en-US" altLang="ja-JP" sz="28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2800" b="1" i="1" smtClean="0">
                          <a:latin typeface="Cambria Math" panose="02040503050406030204" pitchFamily="18" charset="0"/>
                        </a:rPr>
                        <m:t>𝒃𝒊</m:t>
                      </m:r>
                      <m:r>
                        <a:rPr kumimoji="1" lang="en-US" altLang="ja-JP" sz="2800" b="1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kumimoji="1" lang="ja-JP" altLang="en-US" sz="28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1255" y="2608304"/>
                <a:ext cx="1877117" cy="387798"/>
              </a:xfrm>
              <a:prstGeom prst="rect">
                <a:avLst/>
              </a:prstGeom>
              <a:blipFill rotWithShape="0">
                <a:blip r:embed="rId7"/>
                <a:stretch>
                  <a:fillRect l="-1948" t="-6349" b="-111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/>
              <p:cNvSpPr txBox="1"/>
              <p:nvPr/>
            </p:nvSpPr>
            <p:spPr>
              <a:xfrm>
                <a:off x="7120522" y="5085184"/>
                <a:ext cx="1808187" cy="3877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kumimoji="1" lang="ja-JP" alt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ja-JP" altLang="en-US" sz="2800" b="1" i="1" dirty="0" smtClean="0"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acc>
                      <m:r>
                        <a:rPr kumimoji="1" lang="en-US" altLang="ja-JP" sz="28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800" b="1" i="1" dirty="0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kumimoji="1" lang="en-US" altLang="ja-JP" sz="280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kumimoji="1" lang="en-US" altLang="ja-JP" sz="2800" b="1" i="1" dirty="0" smtClean="0">
                          <a:latin typeface="Cambria Math" panose="02040503050406030204" pitchFamily="18" charset="0"/>
                        </a:rPr>
                        <m:t>𝒃𝒊</m:t>
                      </m:r>
                    </m:oMath>
                  </m:oMathPara>
                </a14:m>
                <a:endParaRPr kumimoji="1" lang="ja-JP" altLang="en-US" sz="28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テキスト ボックス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0522" y="5085184"/>
                <a:ext cx="1808187" cy="387798"/>
              </a:xfrm>
              <a:prstGeom prst="rect">
                <a:avLst/>
              </a:prstGeom>
              <a:blipFill rotWithShape="0">
                <a:blip r:embed="rId8"/>
                <a:stretch>
                  <a:fillRect l="-1684" t="-6250" r="-4040" b="-1093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直線コネクタ 31"/>
          <p:cNvCxnSpPr/>
          <p:nvPr/>
        </p:nvCxnSpPr>
        <p:spPr>
          <a:xfrm flipH="1">
            <a:off x="4654252" y="2996102"/>
            <a:ext cx="3024336" cy="2089082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  <a:miter lim="800000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H="1">
            <a:off x="4654252" y="5085184"/>
            <a:ext cx="3024336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4604513" y="3040650"/>
            <a:ext cx="36004" cy="2060603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/>
              <p:cNvSpPr txBox="1"/>
              <p:nvPr/>
            </p:nvSpPr>
            <p:spPr>
              <a:xfrm>
                <a:off x="3430116" y="5097612"/>
                <a:ext cx="2333972" cy="3877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kumimoji="1" lang="ja-JP" altLang="en-US" sz="2800" b="1" i="1" smtClean="0"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kumimoji="1" lang="en-US" altLang="ja-JP" sz="28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kumimoji="1" lang="en-US" altLang="ja-JP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kumimoji="1" lang="en-US" altLang="ja-JP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kumimoji="1" lang="en-US" altLang="ja-JP" sz="2800" b="1" i="1" smtClean="0">
                          <a:latin typeface="Cambria Math" panose="02040503050406030204" pitchFamily="18" charset="0"/>
                        </a:rPr>
                        <m:t>𝒃𝒊</m:t>
                      </m:r>
                    </m:oMath>
                  </m:oMathPara>
                </a14:m>
                <a:endParaRPr kumimoji="1" lang="ja-JP" altLang="en-US" sz="28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2" name="テキスト ボックス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0116" y="5097612"/>
                <a:ext cx="2333972" cy="387798"/>
              </a:xfrm>
              <a:prstGeom prst="rect">
                <a:avLst/>
              </a:prstGeom>
              <a:blipFill rotWithShape="0">
                <a:blip r:embed="rId9"/>
                <a:stretch>
                  <a:fillRect l="-261" t="-6250" r="-3133" b="-1093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/>
              <p:cNvSpPr txBox="1"/>
              <p:nvPr/>
            </p:nvSpPr>
            <p:spPr>
              <a:xfrm>
                <a:off x="3390842" y="2597142"/>
                <a:ext cx="2412520" cy="3877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 </m:t>
                      </m:r>
                      <m:acc>
                        <m:accPr>
                          <m:chr m:val="̅"/>
                          <m:ctrlPr>
                            <a:rPr kumimoji="1" lang="ja-JP" alt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ja-JP" altLang="en-US" sz="2800" b="1" i="1" dirty="0" smtClean="0"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acc>
                      <m:r>
                        <a:rPr kumimoji="1" lang="en-US" altLang="ja-JP" sz="2800" b="1" i="1" dirty="0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kumimoji="1" lang="en-US" altLang="ja-JP" sz="2800" b="1" i="1" dirty="0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kumimoji="1" lang="en-US" altLang="ja-JP" sz="2800" b="1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2800" b="1" i="1" dirty="0" smtClean="0">
                          <a:latin typeface="Cambria Math" panose="02040503050406030204" pitchFamily="18" charset="0"/>
                        </a:rPr>
                        <m:t>𝒃𝒊</m:t>
                      </m:r>
                    </m:oMath>
                  </m:oMathPara>
                </a14:m>
                <a:endParaRPr kumimoji="1" lang="ja-JP" altLang="en-US" sz="28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3" name="テキスト ボックス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0842" y="2597142"/>
                <a:ext cx="2412520" cy="387798"/>
              </a:xfrm>
              <a:prstGeom prst="rect">
                <a:avLst/>
              </a:prstGeom>
              <a:blipFill rotWithShape="0">
                <a:blip r:embed="rId10"/>
                <a:stretch>
                  <a:fillRect l="-253" t="-6250" r="-3030" b="-1093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/>
              <p:cNvSpPr txBox="1"/>
              <p:nvPr/>
            </p:nvSpPr>
            <p:spPr>
              <a:xfrm>
                <a:off x="3934172" y="3684314"/>
                <a:ext cx="829843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kumimoji="1" lang="en-US" altLang="ja-JP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kumimoji="1" lang="en-US" altLang="ja-JP" sz="28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kumimoji="1" lang="ja-JP" altLang="en-US" sz="2800" b="1" i="1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5" name="テキスト ボックス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4172" y="3684314"/>
                <a:ext cx="829843" cy="480131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/>
              <p:cNvSpPr txBox="1"/>
              <p:nvPr/>
            </p:nvSpPr>
            <p:spPr>
              <a:xfrm>
                <a:off x="6090253" y="4625191"/>
                <a:ext cx="838691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kumimoji="1" lang="en-US" altLang="ja-JP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kumimoji="1" lang="en-US" altLang="ja-JP" sz="2800" b="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kumimoji="1" lang="ja-JP" altLang="en-US" sz="2800" i="1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6" name="テキスト ボックス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0253" y="4625191"/>
                <a:ext cx="838691" cy="480131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060491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26" grpId="0"/>
      <p:bldP spid="27" grpId="0"/>
      <p:bldP spid="16" grpId="0"/>
      <p:bldP spid="30" grpId="0"/>
      <p:bldP spid="42" grpId="0"/>
      <p:bldP spid="43" grpId="0"/>
      <p:bldP spid="45" grpId="0"/>
      <p:bldP spid="4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共役な複素数の性質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kumimoji="1" lang="ja-JP" altLang="en-US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kumimoji="1" lang="ja-JP" altLang="en-US" dirty="0" smtClean="0"/>
                  <a:t> が実数　 ⇔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1" lang="ja-JP" alt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ja-JP" altLang="en-US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acc>
                  </m:oMath>
                </a14:m>
                <a:r>
                  <a:rPr kumimoji="1" lang="ja-JP" alt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kumimoji="1" lang="ja-JP" altLang="en-US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endParaRPr kumimoji="1" lang="en-US" altLang="ja-JP" dirty="0" smtClean="0"/>
              </a:p>
              <a:p>
                <a14:m>
                  <m:oMath xmlns:m="http://schemas.openxmlformats.org/officeDocument/2006/math">
                    <m:r>
                      <a:rPr lang="ja-JP" altLang="en-US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ja-JP" altLang="en-US" dirty="0"/>
                  <a:t> </a:t>
                </a:r>
                <a:r>
                  <a:rPr lang="ja-JP" altLang="en-US" dirty="0" smtClean="0"/>
                  <a:t>が純虚数 </a:t>
                </a:r>
                <a:r>
                  <a:rPr lang="ja-JP" altLang="en-US" dirty="0"/>
                  <a:t>⇔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ja-JP" alt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ja-JP" altLang="en-US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acc>
                  </m:oMath>
                </a14:m>
                <a:r>
                  <a:rPr lang="ja-JP" altLang="en-US" dirty="0"/>
                  <a:t>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en-US" altLang="ja-JP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ja-JP" altLang="en-US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altLang="ja-JP" dirty="0" smtClean="0"/>
                  <a:t>,</a:t>
                </a:r>
                <a14:m>
                  <m:oMath xmlns:m="http://schemas.openxmlformats.org/officeDocument/2006/math">
                    <m:r>
                      <a:rPr lang="en-US" altLang="ja-JP" b="0" i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ja-JP" altLang="en-US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ja-JP" altLang="en-US" i="1" smtClean="0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altLang="ja-JP" b="0" i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altLang="ja-JP" dirty="0" smtClean="0"/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ja-JP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ja-JP" alt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altLang="ja-JP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ja-JP" alt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acc>
                    <m:r>
                      <a:rPr lang="en-US" altLang="ja-JP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ja-JP" alt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ja-JP" altLang="en-US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acc>
                  </m:oMath>
                </a14:m>
                <a:r>
                  <a:rPr lang="en-US" altLang="ja-JP" dirty="0" smtClean="0"/>
                  <a:t> </a:t>
                </a:r>
                <a14:m>
                  <m:oMath xmlns:m="http://schemas.openxmlformats.org/officeDocument/2006/math">
                    <m:r>
                      <a:rPr lang="en-US" altLang="ja-JP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</m:oMath>
                </a14:m>
                <a:r>
                  <a:rPr lang="en-US" altLang="ja-JP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ja-JP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ja-JP" altLang="en-US" i="1" dirty="0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</m:acc>
                  </m:oMath>
                </a14:m>
                <a:endParaRPr lang="en-US" altLang="ja-JP" dirty="0" smtClean="0"/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ja-JP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ja-JP" alt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ja-JP" alt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ja-JP" alt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acc>
                    <m:r>
                      <a:rPr lang="en-US" altLang="ja-JP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ja-JP" alt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ja-JP" altLang="en-US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acc>
                  </m:oMath>
                </a14:m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altLang="ja-JP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ja-JP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ja-JP" altLang="en-US" i="1" dirty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</m:acc>
                  </m:oMath>
                </a14:m>
                <a:endParaRPr lang="en-US" altLang="ja-JP" dirty="0" smtClean="0"/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ja-JP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ja-JP" alt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</m:t>
                        </m:r>
                      </m:e>
                    </m:acc>
                    <m:r>
                      <a:rPr lang="en-US" altLang="ja-JP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ja-JP" alt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ja-JP" altLang="en-US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acc>
                    <m:acc>
                      <m:accPr>
                        <m:chr m:val="̅"/>
                        <m:ctrlPr>
                          <a:rPr lang="en-US" altLang="ja-JP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ja-JP" altLang="en-US" i="1" dirty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</m:acc>
                  </m:oMath>
                </a14:m>
                <a:endParaRPr lang="en-US" altLang="ja-JP" dirty="0"/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ja-JP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ja-JP" altLang="en-US" i="1" smtClean="0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num>
                              <m:den>
                                <m:r>
                                  <a:rPr lang="ja-JP" altLang="en-US" i="1" smtClean="0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den>
                            </m:f>
                          </m:e>
                        </m:d>
                      </m:e>
                    </m:acc>
                  </m:oMath>
                </a14:m>
                <a:r>
                  <a:rPr lang="en-US" altLang="ja-JP" dirty="0" smtClean="0"/>
                  <a:t>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ja-JP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US" altLang="ja-JP" i="1" dirty="0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ja-JP" altLang="en-US" i="1" dirty="0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acc>
                      </m:num>
                      <m:den>
                        <m:acc>
                          <m:accPr>
                            <m:chr m:val="̅"/>
                            <m:ctrlPr>
                              <a:rPr lang="en-US" altLang="ja-JP" i="1" dirty="0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ja-JP" altLang="en-US" i="1" dirty="0" smtClean="0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den>
                    </m:f>
                  </m:oMath>
                </a14:m>
                <a:endParaRPr lang="en-US" altLang="ja-JP" dirty="0" smtClean="0"/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ja-JP" altLang="en-US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acc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US" altLang="ja-JP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ja-JP" i="1">
                                    <a:latin typeface="Cambria Math" panose="02040503050406030204" pitchFamily="18" charset="0"/>
                                  </a:rPr>
                                  <m:t>α</m:t>
                                </m:r>
                              </m:e>
                            </m:acc>
                          </m:e>
                        </m:d>
                      </m:e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endParaRPr lang="en-US" altLang="ja-JP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6020643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練習問題４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pPr>
                  <a:buNone/>
                </a:pPr>
                <a:r>
                  <a:rPr lang="en-US" altLang="ja-JP" i="1" dirty="0" smtClean="0">
                    <a:latin typeface="Times New Roman" pitchFamily="18" charset="0"/>
                    <a:cs typeface="Times New Roman" pitchFamily="18" charset="0"/>
                  </a:rPr>
                  <a:t>a, b, c, d </a:t>
                </a: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は実数とする。複素数 </a:t>
                </a:r>
                <a14:m>
                  <m:oMath xmlns:m="http://schemas.openxmlformats.org/officeDocument/2006/math">
                    <m:r>
                      <a:rPr lang="ja-JP" altLang="en-US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𝛼</m:t>
                    </m:r>
                  </m:oMath>
                </a14:m>
                <a:r>
                  <a:rPr lang="en-US" altLang="ja-JP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が方程式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𝑏</m:t>
                    </m:r>
                    <m:sSup>
                      <m:sSupPr>
                        <m:ctrlP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𝑐𝑥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𝑑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=0</m:t>
                    </m:r>
                  </m:oMath>
                </a14:m>
                <a:r>
                  <a:rPr lang="en-US" altLang="ja-JP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>
                  <a:buNone/>
                </a:pP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の解であるとき、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ja-JP" altLang="en-US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ja-JP" altLang="en-US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𝛼</m:t>
                        </m:r>
                      </m:e>
                    </m:acc>
                    <m:r>
                      <a:rPr lang="en-US" altLang="ja-JP" b="0" i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も同じ方程式の解であることを証明せよ。</a:t>
                </a:r>
                <a:endParaRPr lang="en-US" altLang="ja-JP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endParaRPr lang="en-US" altLang="ja-JP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証）</a:t>
                </a:r>
                <a14:m>
                  <m:oMath xmlns:m="http://schemas.openxmlformats.org/officeDocument/2006/math">
                    <m:r>
                      <a:rPr lang="ja-JP" altLang="en-US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𝛼</m:t>
                    </m:r>
                    <m:r>
                      <a:rPr lang="en-US" altLang="ja-JP" b="0" i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が解であることより、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𝑎</m:t>
                        </m:r>
                        <m:r>
                          <a:rPr lang="ja-JP" alt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𝛼</m:t>
                        </m:r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𝑏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ja-JP" alt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𝛼</m:t>
                        </m:r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𝑐</m:t>
                    </m:r>
                    <m:r>
                      <a:rPr lang="ja-JP" altLang="en-US" i="1">
                        <a:latin typeface="Cambria Math" panose="02040503050406030204" pitchFamily="18" charset="0"/>
                        <a:cs typeface="Times New Roman" pitchFamily="18" charset="0"/>
                      </a:rPr>
                      <m:t>𝛼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𝑑</m:t>
                    </m:r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=0</m:t>
                    </m:r>
                    <m:r>
                      <a:rPr lang="en-US" altLang="ja-JP" b="0" i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が成り立つ。</a:t>
                </a:r>
                <a:endParaRPr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よって、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ja-JP" altLang="en-US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𝑎</m:t>
                            </m:r>
                            <m:r>
                              <a:rPr lang="ja-JP" altLang="en-US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𝛼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𝑏</m:t>
                        </m:r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ja-JP" altLang="en-US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𝛼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𝑐</m:t>
                        </m:r>
                        <m:r>
                          <a:rPr lang="ja-JP" alt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𝛼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𝑑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=0</m:t>
                        </m:r>
                      </m:e>
                    </m:acc>
                  </m:oMath>
                </a14:m>
                <a:r>
                  <a:rPr lang="en-US" altLang="ja-JP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も成り立つ。</a:t>
                </a:r>
                <a:r>
                  <a:rPr lang="en-US" altLang="ja-JP" i="1" dirty="0" smtClean="0">
                    <a:latin typeface="Times New Roman" pitchFamily="18" charset="0"/>
                    <a:cs typeface="Times New Roman" pitchFamily="18" charset="0"/>
                  </a:rPr>
                  <a:t>a, b, c</a:t>
                </a:r>
                <a:r>
                  <a:rPr lang="ja-JP" altLang="en-US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は実数である</a:t>
                </a:r>
                <a:endParaRPr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ja-JP" altLang="en-US" i="1" dirty="0" smtClean="0">
                    <a:latin typeface="Times New Roman" pitchFamily="18" charset="0"/>
                    <a:cs typeface="Times New Roman" pitchFamily="18" charset="0"/>
                  </a:rPr>
                  <a:t>から、</a:t>
                </a:r>
                <a:r>
                  <a:rPr lang="en-US" altLang="ja-JP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𝑎</m:t>
                        </m:r>
                        <m:acc>
                          <m:accPr>
                            <m:chr m:val="̅"/>
                            <m:ctrlPr>
                              <a:rPr lang="en-US" altLang="ja-JP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lang="ja-JP" altLang="en-US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𝛼</m:t>
                            </m:r>
                          </m:e>
                        </m:acc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𝑏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acc>
                          <m:accPr>
                            <m:chr m:val="̅"/>
                            <m:ctrlPr>
                              <a:rPr lang="en-US" altLang="ja-JP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lang="ja-JP" altLang="en-US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𝛼</m:t>
                            </m:r>
                          </m:e>
                        </m:acc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𝑐</m:t>
                    </m:r>
                    <m:acc>
                      <m:accPr>
                        <m:chr m:val="̅"/>
                        <m:ctrlP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ja-JP" alt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𝛼</m:t>
                        </m:r>
                      </m:e>
                    </m:acc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𝑑</m:t>
                    </m:r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=0</m:t>
                    </m:r>
                  </m:oMath>
                </a14:m>
                <a:r>
                  <a:rPr lang="en-US" altLang="ja-JP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となる。</a:t>
                </a:r>
                <a:endParaRPr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したがって、</a:t>
                </a:r>
                <a:r>
                  <a:rPr lang="ja-JP" altLang="en-US" dirty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ja-JP" alt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ja-JP" alt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𝛼</m:t>
                        </m:r>
                      </m:e>
                    </m:acc>
                    <m:r>
                      <a:rPr lang="en-US" altLang="ja-JP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ja-JP" altLang="en-US" dirty="0">
                    <a:latin typeface="Times New Roman" pitchFamily="18" charset="0"/>
                    <a:cs typeface="Times New Roman" pitchFamily="18" charset="0"/>
                  </a:rPr>
                  <a:t>も同じ方程式の解で</a:t>
                </a: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ある。（終）</a:t>
                </a:r>
                <a:endParaRPr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endParaRPr kumimoji="1" lang="en-US" altLang="ja-JP" b="1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35" t="-30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3551432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絶対値と２点間の距離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複素数平面での距離の表し方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5910862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絶対値と２点間の距離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ja-JP" altLang="en-US" i="1">
                            <a:latin typeface="Cambria Math" panose="02040503050406030204" pitchFamily="18" charset="0"/>
                          </a:rPr>
                          <m:t>𝛼</m:t>
                        </m:r>
                        <m:acc>
                          <m:accPr>
                            <m:chr m:val="̅"/>
                            <m:ctrlPr>
                              <a:rPr lang="ja-JP" alt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ja-JP" altLang="en-US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acc>
                      </m:e>
                    </m:rad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kumimoji="1" lang="en-US" altLang="ja-JP" dirty="0" smtClean="0"/>
                  <a:t> </a:t>
                </a:r>
                <a:r>
                  <a:rPr kumimoji="1" lang="ja-JP" altLang="en-US" dirty="0" smtClean="0"/>
                  <a:t>を</a:t>
                </a:r>
                <a14:m>
                  <m:oMath xmlns:m="http://schemas.openxmlformats.org/officeDocument/2006/math">
                    <m:r>
                      <a:rPr lang="ja-JP" altLang="en-US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ja-JP" altLang="en-US" dirty="0" smtClean="0"/>
                  <a:t>の</a:t>
                </a:r>
                <a:r>
                  <a:rPr kumimoji="1" lang="ja-JP" altLang="en-US" b="1" u="sng" dirty="0" smtClean="0">
                    <a:solidFill>
                      <a:srgbClr val="FF0000"/>
                    </a:solidFill>
                  </a:rPr>
                  <a:t>絶対値</a:t>
                </a:r>
                <a:r>
                  <a:rPr kumimoji="1" lang="ja-JP" altLang="en-US" dirty="0" smtClean="0"/>
                  <a:t>といい、記号で</a:t>
                </a:r>
                <a:endParaRPr kumimoji="1" lang="en-US" altLang="ja-JP" dirty="0" smtClean="0"/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ja-JP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ja-JP" altLang="en-US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i="1">
                        <a:latin typeface="Cambria Math" panose="02040503050406030204" pitchFamily="18" charset="0"/>
                      </a:rPr>
                      <m:t>または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𝑏𝑖</m:t>
                        </m:r>
                      </m:e>
                    </m:d>
                  </m:oMath>
                </a14:m>
                <a:r>
                  <a:rPr lang="en-US" altLang="ja-JP" dirty="0" smtClean="0"/>
                  <a:t> </a:t>
                </a:r>
                <a:r>
                  <a:rPr lang="ja-JP" altLang="en-US" dirty="0" smtClean="0"/>
                  <a:t>で表す。すなわち</a:t>
                </a:r>
                <a:endParaRPr lang="en-US" altLang="ja-JP" dirty="0"/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𝑏𝑖</m:t>
                        </m:r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altLang="ja-JP" i="1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d>
                      </m:e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𝛼</m:t>
                    </m:r>
                    <m:acc>
                      <m:accPr>
                        <m:chr m:val="̅"/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acc>
                  </m:oMath>
                </a14:m>
                <a:endParaRPr lang="en-US" altLang="ja-JP" i="1" dirty="0" smtClean="0">
                  <a:latin typeface="Cambria Math" panose="02040503050406030204" pitchFamily="18" charset="0"/>
                </a:endParaRPr>
              </a:p>
              <a:p>
                <a:endParaRPr lang="en-US" altLang="ja-JP" b="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ja-JP" altLang="en-US" i="1">
                        <a:latin typeface="Cambria Math" panose="02040503050406030204" pitchFamily="18" charset="0"/>
                      </a:rPr>
                      <m:t>２点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i="1">
                        <a:latin typeface="Cambria Math" panose="02040503050406030204" pitchFamily="18" charset="0"/>
                      </a:rPr>
                      <m:t>間</m:t>
                    </m:r>
                    <m:r>
                      <a:rPr lang="ja-JP" altLang="en-US" i="1" smtClean="0">
                        <a:latin typeface="Cambria Math" panose="02040503050406030204" pitchFamily="18" charset="0"/>
                      </a:rPr>
                      <m:t>の</m:t>
                    </m:r>
                    <m:r>
                      <a:rPr lang="ja-JP" altLang="en-US" i="1">
                        <a:latin typeface="Cambria Math" panose="02040503050406030204" pitchFamily="18" charset="0"/>
                      </a:rPr>
                      <m:t>距離は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 |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| </m:t>
                    </m:r>
                  </m:oMath>
                </a14:m>
                <a:endParaRPr lang="en-US" altLang="ja-JP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17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9121105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練習問題５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None/>
                </a:pPr>
                <a:endParaRPr lang="en-US" altLang="ja-JP" i="1" dirty="0" smtClean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ja-JP" altLang="en-US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複素数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2−3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𝑖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, −5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𝑖</m:t>
                    </m:r>
                  </m:oMath>
                </a14:m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 の絶対値をそれぞれ求めよ。</a:t>
                </a:r>
                <a:endParaRPr lang="en-US" altLang="ja-JP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endParaRPr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2−3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𝑖</m:t>
                          </m:r>
                        </m:e>
                      </m:d>
                      <m:r>
                        <a:rPr lang="en-US" altLang="ja-JP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altLang="ja-JP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ja-JP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altLang="ja-JP" b="0" i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13</m:t>
                          </m:r>
                        </m:e>
                      </m:rad>
                    </m:oMath>
                  </m:oMathPara>
                </a14:m>
                <a:endParaRPr lang="en-US" altLang="ja-JP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endParaRPr lang="en-US" altLang="ja-JP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altLang="ja-JP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−5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𝑖</m:t>
                          </m:r>
                        </m:e>
                      </m:d>
                      <m:r>
                        <a:rPr lang="en-US" altLang="ja-JP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ja-JP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−</m:t>
                                  </m:r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altLang="ja-JP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5</m:t>
                      </m:r>
                    </m:oMath>
                  </m:oMathPara>
                </a14:m>
                <a:endParaRPr lang="en-US" altLang="ja-JP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endParaRPr lang="en-US" altLang="ja-JP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1802889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練習問題</a:t>
            </a:r>
            <a:r>
              <a:rPr kumimoji="1" lang="en-US" altLang="ja-JP" dirty="0" smtClean="0"/>
              <a:t>6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None/>
                </a:pPr>
                <a:endParaRPr lang="en-US" altLang="ja-JP" i="1" dirty="0" smtClean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𝛼</m:t>
                        </m:r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𝛼</m:t>
                        </m:r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=|</m:t>
                    </m:r>
                    <m:acc>
                      <m:accPr>
                        <m:chr m:val="̅"/>
                        <m:ctrlPr>
                          <a:rPr lang="ja-JP" alt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ja-JP" alt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𝛼</m:t>
                        </m:r>
                      </m:e>
                    </m:acc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|</m:t>
                    </m:r>
                  </m:oMath>
                </a14:m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 が成り立つことを証明せよ。</a:t>
                </a:r>
                <a:endParaRPr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endParaRPr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証）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𝛼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𝑎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𝑏𝑖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  <m:r>
                      <a:rPr lang="ja-JP" altLang="en-US" i="1">
                        <a:latin typeface="Cambria Math" panose="02040503050406030204" pitchFamily="18" charset="0"/>
                        <a:cs typeface="Times New Roman" pitchFamily="18" charset="0"/>
                      </a:rPr>
                      <m:t>とすると</m:t>
                    </m:r>
                    <m:r>
                      <a:rPr lang="ja-JP" altLang="en-US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、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altLang="ja-JP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𝛼</m:t>
                        </m:r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𝑎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𝑏𝑖</m:t>
                        </m:r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altLang="ja-JP" b="0" i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endParaRPr lang="en-US" altLang="ja-JP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ja-JP" altLang="en-US" i="1" dirty="0">
                        <a:latin typeface="Cambria Math" panose="02040503050406030204" pitchFamily="18" charset="0"/>
                        <a:cs typeface="Times New Roman" pitchFamily="18" charset="0"/>
                      </a:rPr>
                      <m:t>　</m:t>
                    </m:r>
                    <m:d>
                      <m:dPr>
                        <m:begChr m:val="|"/>
                        <m:endChr m:val="|"/>
                        <m:ctrlP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𝛼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𝑎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𝑏𝑖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(−</m:t>
                            </m:r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𝑎</m:t>
                            </m:r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(−</m:t>
                        </m:r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𝑏</m:t>
                            </m:r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altLang="ja-JP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ja-JP" altLang="en-US" i="1" dirty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　</m:t>
                    </m:r>
                    <m:d>
                      <m:dPr>
                        <m:begChr m:val="|"/>
                        <m:endChr m:val="|"/>
                        <m:ctrlP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ja-JP" altLang="en-US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lang="ja-JP" altLang="en-US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𝛼</m:t>
                            </m:r>
                          </m:e>
                        </m:acc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𝑎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𝑏𝑖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+(−</m:t>
                        </m:r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𝑏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altLang="ja-JP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altLang="ja-JP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　よって、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𝛼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𝛼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=|</m:t>
                    </m:r>
                    <m:acc>
                      <m:accPr>
                        <m:chr m:val="̅"/>
                        <m:ctrlPr>
                          <a:rPr lang="ja-JP" alt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ja-JP" alt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𝛼</m:t>
                        </m:r>
                      </m:e>
                    </m:acc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|</m:t>
                    </m:r>
                  </m:oMath>
                </a14:m>
                <a:r>
                  <a:rPr lang="ja-JP" altLang="en-US" dirty="0">
                    <a:latin typeface="Times New Roman" pitchFamily="18" charset="0"/>
                    <a:cs typeface="Times New Roman" pitchFamily="18" charset="0"/>
                  </a:rPr>
                  <a:t> が</a:t>
                </a: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成り立つ。（終）</a:t>
                </a:r>
                <a:endParaRPr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4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9776949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複素数平面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複素数平面とは</a:t>
            </a:r>
            <a:endParaRPr kumimoji="1" lang="ja-JP" altLang="en-US" dirty="0"/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練習問題７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None/>
                </a:pPr>
                <a:endParaRPr lang="en-US" altLang="ja-JP" i="1" dirty="0" smtClean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ja-JP" altLang="en-US" b="0" i="1" dirty="0">
                        <a:latin typeface="Cambria Math" panose="02040503050406030204" pitchFamily="18" charset="0"/>
                        <a:cs typeface="Times New Roman" pitchFamily="18" charset="0"/>
                      </a:rPr>
                      <m:t>２点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4−2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𝑖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, 1+3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𝑖</m:t>
                    </m:r>
                  </m:oMath>
                </a14:m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 間の距離を求めよ。</a:t>
                </a:r>
                <a:endParaRPr lang="en-US" altLang="ja-JP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endParaRPr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altLang="ja-JP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4−2</m:t>
                              </m:r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𝑖</m:t>
                              </m:r>
                            </m:e>
                          </m:d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−(1+3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𝑖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)</m:t>
                          </m:r>
                        </m:e>
                      </m:d>
                      <m:r>
                        <a:rPr lang="en-US" altLang="ja-JP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3−5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𝑖</m:t>
                          </m:r>
                        </m:e>
                      </m:d>
                      <m:r>
                        <a:rPr lang="en-US" altLang="ja-JP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altLang="ja-JP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ja-JP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b="0" i="1" smtClean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−5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altLang="ja-JP" b="0" i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34</m:t>
                          </m:r>
                        </m:e>
                      </m:rad>
                    </m:oMath>
                  </m:oMathPara>
                </a14:m>
                <a:endParaRPr lang="en-US" altLang="ja-JP" b="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9464300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複素数平面までの歴史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座標：ルネ・デカルト（</a:t>
            </a:r>
            <a:r>
              <a:rPr lang="ja-JP" altLang="fr-FR" dirty="0" smtClean="0"/>
              <a:t>仏</a:t>
            </a:r>
            <a:r>
              <a:rPr lang="fr-FR" altLang="ja-JP" dirty="0" smtClean="0"/>
              <a:t>: </a:t>
            </a:r>
            <a:r>
              <a:rPr lang="fr-FR" altLang="ja-JP" i="1" dirty="0" smtClean="0"/>
              <a:t>René Descartes</a:t>
            </a:r>
            <a:r>
              <a:rPr lang="fr-FR" altLang="ja-JP" dirty="0" smtClean="0"/>
              <a:t>, </a:t>
            </a:r>
            <a:r>
              <a:rPr lang="ja-JP" altLang="en-US" dirty="0" smtClean="0"/>
              <a:t>　　　　　　　　　　</a:t>
            </a:r>
            <a:r>
              <a:rPr lang="fr-FR" altLang="ja-JP" dirty="0" smtClean="0"/>
              <a:t>1596</a:t>
            </a:r>
            <a:r>
              <a:rPr lang="ja-JP" altLang="fr-FR" dirty="0" smtClean="0"/>
              <a:t>年</a:t>
            </a:r>
            <a:r>
              <a:rPr lang="fr-FR" altLang="ja-JP" dirty="0" smtClean="0"/>
              <a:t>3</a:t>
            </a:r>
            <a:r>
              <a:rPr lang="ja-JP" altLang="fr-FR" dirty="0" smtClean="0"/>
              <a:t>月</a:t>
            </a:r>
            <a:r>
              <a:rPr lang="fr-FR" altLang="ja-JP" dirty="0" smtClean="0"/>
              <a:t>31</a:t>
            </a:r>
            <a:r>
              <a:rPr lang="ja-JP" altLang="fr-FR" dirty="0" smtClean="0"/>
              <a:t>日 </a:t>
            </a:r>
            <a:r>
              <a:rPr lang="fr-FR" altLang="ja-JP" dirty="0" smtClean="0"/>
              <a:t>- 1650</a:t>
            </a:r>
            <a:r>
              <a:rPr lang="ja-JP" altLang="fr-FR" dirty="0" smtClean="0"/>
              <a:t>年</a:t>
            </a:r>
            <a:r>
              <a:rPr lang="fr-FR" altLang="ja-JP" dirty="0" smtClean="0"/>
              <a:t>2</a:t>
            </a:r>
            <a:r>
              <a:rPr lang="ja-JP" altLang="fr-FR" dirty="0" smtClean="0"/>
              <a:t>月</a:t>
            </a:r>
            <a:r>
              <a:rPr lang="fr-FR" altLang="ja-JP" dirty="0" smtClean="0"/>
              <a:t>11</a:t>
            </a:r>
            <a:r>
              <a:rPr lang="ja-JP" altLang="fr-FR" dirty="0" smtClean="0"/>
              <a:t>日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ベクトル：歴史的には、複素数平面より新しい。　　　　　　ハミルトン（</a:t>
            </a:r>
            <a:r>
              <a:rPr lang="en-US" altLang="ja-JP" dirty="0" smtClean="0"/>
              <a:t>William Rowan Hamilton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　　　　　　</a:t>
            </a:r>
            <a:r>
              <a:rPr lang="en-US" altLang="ja-JP" dirty="0" smtClean="0"/>
              <a:t>1805</a:t>
            </a:r>
            <a:r>
              <a:rPr lang="ja-JP" altLang="en-US" dirty="0" smtClean="0"/>
              <a:t>年</a:t>
            </a:r>
            <a:r>
              <a:rPr lang="en-US" altLang="ja-JP" dirty="0" smtClean="0"/>
              <a:t>8</a:t>
            </a:r>
            <a:r>
              <a:rPr lang="ja-JP" altLang="en-US" dirty="0" smtClean="0"/>
              <a:t>月</a:t>
            </a:r>
            <a:r>
              <a:rPr lang="en-US" altLang="ja-JP" dirty="0" smtClean="0"/>
              <a:t>4</a:t>
            </a:r>
            <a:r>
              <a:rPr lang="ja-JP" altLang="en-US" dirty="0" smtClean="0"/>
              <a:t>日 </a:t>
            </a:r>
            <a:r>
              <a:rPr lang="en-US" altLang="ja-JP" dirty="0" smtClean="0"/>
              <a:t>- 1865</a:t>
            </a:r>
            <a:r>
              <a:rPr lang="ja-JP" altLang="en-US" dirty="0" smtClean="0"/>
              <a:t>年</a:t>
            </a:r>
            <a:r>
              <a:rPr lang="en-US" altLang="ja-JP" dirty="0" smtClean="0"/>
              <a:t>9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</a:t>
            </a:r>
            <a:r>
              <a:rPr lang="ja-JP" altLang="en-US" dirty="0" smtClean="0"/>
              <a:t>日）が　　　　　　　　　スカラーと区別するために考案。</a:t>
            </a:r>
            <a:endParaRPr lang="en-US" altLang="ja-JP" dirty="0" smtClean="0"/>
          </a:p>
          <a:p>
            <a:r>
              <a:rPr kumimoji="1" lang="ja-JP" altLang="en-US" dirty="0" smtClean="0"/>
              <a:t>複素数平面</a:t>
            </a:r>
            <a:r>
              <a:rPr lang="ja-JP" altLang="en-US" dirty="0" smtClean="0"/>
              <a:t>：ガウス（</a:t>
            </a:r>
            <a:r>
              <a:rPr lang="en-US" altLang="ja-JP" dirty="0" smtClean="0"/>
              <a:t> </a:t>
            </a:r>
            <a:r>
              <a:rPr lang="ja-JP" altLang="en-US" dirty="0" smtClean="0"/>
              <a:t>ドイツ語</a:t>
            </a:r>
            <a:r>
              <a:rPr lang="en-US" altLang="ja-JP" dirty="0" smtClean="0"/>
              <a:t>: </a:t>
            </a:r>
            <a:r>
              <a:rPr lang="en-US" altLang="ja-JP" dirty="0" err="1" smtClean="0"/>
              <a:t>Gauß</a:t>
            </a:r>
            <a:r>
              <a:rPr lang="en-US" altLang="ja-JP" dirty="0" smtClean="0"/>
              <a:t> ,</a:t>
            </a:r>
            <a:r>
              <a:rPr lang="ja-JP" altLang="en-US" dirty="0" smtClean="0"/>
              <a:t>　　　　　　　</a:t>
            </a:r>
            <a:r>
              <a:rPr lang="en-US" altLang="ja-JP" dirty="0" smtClean="0"/>
              <a:t> </a:t>
            </a:r>
            <a:r>
              <a:rPr lang="ja-JP" altLang="en-US" dirty="0" smtClean="0"/>
              <a:t>ラテン語</a:t>
            </a:r>
            <a:r>
              <a:rPr lang="en-US" altLang="ja-JP" dirty="0" smtClean="0"/>
              <a:t>: </a:t>
            </a:r>
            <a:r>
              <a:rPr lang="en-US" altLang="ja-JP" dirty="0" err="1" smtClean="0"/>
              <a:t>Carolus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Fridericus</a:t>
            </a:r>
            <a:r>
              <a:rPr lang="en-US" altLang="ja-JP" dirty="0" smtClean="0"/>
              <a:t> Gauss</a:t>
            </a:r>
            <a:r>
              <a:rPr lang="ja-JP" altLang="en-US" dirty="0" smtClean="0"/>
              <a:t>）　　　　　（</a:t>
            </a:r>
            <a:r>
              <a:rPr lang="en-US" altLang="ja-JP" dirty="0" smtClean="0"/>
              <a:t>1777</a:t>
            </a:r>
            <a:r>
              <a:rPr lang="ja-JP" altLang="en-US" dirty="0" smtClean="0"/>
              <a:t>年</a:t>
            </a:r>
            <a:r>
              <a:rPr lang="en-US" altLang="ja-JP" dirty="0" smtClean="0"/>
              <a:t>4</a:t>
            </a:r>
            <a:r>
              <a:rPr lang="ja-JP" altLang="en-US" dirty="0" smtClean="0"/>
              <a:t>月</a:t>
            </a:r>
            <a:r>
              <a:rPr lang="en-US" altLang="ja-JP" dirty="0" smtClean="0"/>
              <a:t>30</a:t>
            </a:r>
            <a:r>
              <a:rPr lang="ja-JP" altLang="en-US" dirty="0" smtClean="0"/>
              <a:t>日 </a:t>
            </a:r>
            <a:r>
              <a:rPr lang="en-US" altLang="ja-JP" dirty="0" smtClean="0"/>
              <a:t>- 1855</a:t>
            </a:r>
            <a:r>
              <a:rPr lang="ja-JP" altLang="en-US" dirty="0" smtClean="0"/>
              <a:t>年</a:t>
            </a:r>
            <a:r>
              <a:rPr lang="en-US" altLang="ja-JP" dirty="0" smtClean="0"/>
              <a:t>2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23</a:t>
            </a:r>
            <a:r>
              <a:rPr lang="ja-JP" altLang="en-US" dirty="0" smtClean="0"/>
              <a:t>日）</a:t>
            </a:r>
            <a:endParaRPr kumimoji="1" lang="ja-JP" altLang="en-US" dirty="0"/>
          </a:p>
        </p:txBody>
      </p:sp>
      <p:pic>
        <p:nvPicPr>
          <p:cNvPr id="1026" name="Picture 2" descr="C:\Documents and Settings\B\デスクトップ\Frans_Hals_-_Portret_van_René_Descart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66312" y="1357298"/>
            <a:ext cx="1214446" cy="1486470"/>
          </a:xfrm>
          <a:prstGeom prst="rect">
            <a:avLst/>
          </a:prstGeom>
          <a:noFill/>
        </p:spPr>
      </p:pic>
      <p:pic>
        <p:nvPicPr>
          <p:cNvPr id="1027" name="Picture 3" descr="C:\Documents and Settings\B\デスクトップ\WilliamRowanHamilton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666312" y="2857496"/>
            <a:ext cx="1292020" cy="1571636"/>
          </a:xfrm>
          <a:prstGeom prst="rect">
            <a:avLst/>
          </a:prstGeom>
          <a:noFill/>
        </p:spPr>
      </p:pic>
      <p:pic>
        <p:nvPicPr>
          <p:cNvPr id="1028" name="Picture 4" descr="C:\Documents and Settings\B\デスクトップ\Carl_Friedrich_Gaus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66312" y="4500570"/>
            <a:ext cx="1341414" cy="171820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複素数平面</a:t>
            </a:r>
            <a:endParaRPr kumimoji="1" lang="ja-JP" altLang="en-US" dirty="0"/>
          </a:p>
        </p:txBody>
      </p:sp>
      <p:cxnSp>
        <p:nvCxnSpPr>
          <p:cNvPr id="5" name="直線矢印コネクタ 4"/>
          <p:cNvCxnSpPr/>
          <p:nvPr/>
        </p:nvCxnSpPr>
        <p:spPr>
          <a:xfrm rot="5400000" flipH="1" flipV="1">
            <a:off x="1700975" y="3893347"/>
            <a:ext cx="4786346" cy="1588"/>
          </a:xfrm>
          <a:prstGeom prst="straightConnector1">
            <a:avLst/>
          </a:prstGeom>
          <a:ln w="12700">
            <a:solidFill>
              <a:schemeClr val="accent1">
                <a:lumMod val="50000"/>
              </a:schemeClr>
            </a:solidFill>
            <a:miter lim="800000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>
            <a:off x="2808264" y="5072074"/>
            <a:ext cx="6715172" cy="1588"/>
          </a:xfrm>
          <a:prstGeom prst="straightConnector1">
            <a:avLst/>
          </a:prstGeom>
          <a:ln w="12700">
            <a:solidFill>
              <a:schemeClr val="accent1">
                <a:lumMod val="50000"/>
              </a:schemeClr>
            </a:solidFill>
            <a:miter lim="800000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3624924" y="5037101"/>
                <a:ext cx="537327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𝑶</m:t>
                      </m:r>
                    </m:oMath>
                  </m:oMathPara>
                </a14:m>
                <a:endParaRPr kumimoji="1" lang="ja-JP" altLang="en-US" sz="2800" b="1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4924" y="5037101"/>
                <a:ext cx="537327" cy="48013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9262764" y="4965093"/>
                <a:ext cx="554639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𝒙</m:t>
                      </m:r>
                      <m:r>
                        <a:rPr lang="en-US" altLang="ja-JP" sz="28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</m:oMath>
                  </m:oMathPara>
                </a14:m>
                <a:endParaRPr kumimoji="1" lang="ja-JP" altLang="en-US" sz="2800" b="1" i="1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2764" y="4965093"/>
                <a:ext cx="554639" cy="48013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3660960" y="1234357"/>
                <a:ext cx="489236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𝒚</m:t>
                      </m:r>
                    </m:oMath>
                  </m:oMathPara>
                </a14:m>
                <a:endParaRPr kumimoji="1" lang="ja-JP" altLang="en-US" sz="2800" b="1" i="1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0960" y="1234357"/>
                <a:ext cx="489236" cy="480131"/>
              </a:xfrm>
              <a:prstGeom prst="rect">
                <a:avLst/>
              </a:prstGeom>
              <a:blipFill rotWithShape="0">
                <a:blip r:embed="rId4"/>
                <a:stretch>
                  <a:fillRect b="-1392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四角形吹き出し 17"/>
          <p:cNvSpPr/>
          <p:nvPr/>
        </p:nvSpPr>
        <p:spPr>
          <a:xfrm>
            <a:off x="8594742" y="4429132"/>
            <a:ext cx="1000132" cy="500066"/>
          </a:xfrm>
          <a:prstGeom prst="wedgeRectCallout">
            <a:avLst>
              <a:gd name="adj1" fmla="val -20833"/>
              <a:gd name="adj2" fmla="val 7599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rgbClr val="FF0000"/>
                </a:solidFill>
              </a:rPr>
              <a:t>実軸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20" name="四角形吹き出し 19"/>
          <p:cNvSpPr/>
          <p:nvPr/>
        </p:nvSpPr>
        <p:spPr>
          <a:xfrm>
            <a:off x="4308462" y="1928802"/>
            <a:ext cx="928694" cy="500066"/>
          </a:xfrm>
          <a:prstGeom prst="wedgeRectCallout">
            <a:avLst>
              <a:gd name="adj1" fmla="val -73473"/>
              <a:gd name="adj2" fmla="val 28976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rgbClr val="FF0000"/>
                </a:solidFill>
              </a:rPr>
              <a:t>虚軸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>
            <a:off x="4094148" y="3000372"/>
            <a:ext cx="2214578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rot="5400000" flipH="1" flipV="1">
            <a:off x="5272875" y="4036223"/>
            <a:ext cx="2071702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  <a:prstDash val="dash"/>
            <a:miter lim="800000"/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/>
              <p:cNvSpPr txBox="1"/>
              <p:nvPr/>
            </p:nvSpPr>
            <p:spPr>
              <a:xfrm>
                <a:off x="6094412" y="4965093"/>
                <a:ext cx="483594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𝑎</m:t>
                      </m:r>
                    </m:oMath>
                  </m:oMathPara>
                </a14:m>
                <a:endParaRPr kumimoji="1" lang="ja-JP" altLang="en-US" sz="2800" b="1" i="1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テキスト ボックス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4412" y="4965093"/>
                <a:ext cx="483594" cy="48013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/>
              <p:cNvSpPr txBox="1"/>
              <p:nvPr/>
            </p:nvSpPr>
            <p:spPr>
              <a:xfrm>
                <a:off x="3736958" y="2786058"/>
                <a:ext cx="476284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𝑏</m:t>
                      </m:r>
                    </m:oMath>
                  </m:oMathPara>
                </a14:m>
                <a:endParaRPr kumimoji="1" lang="ja-JP" altLang="en-US" sz="2800" b="1" i="1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テキスト ボックス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958" y="2786058"/>
                <a:ext cx="476284" cy="48013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/>
              <p:cNvSpPr txBox="1"/>
              <p:nvPr/>
            </p:nvSpPr>
            <p:spPr>
              <a:xfrm>
                <a:off x="6238428" y="2734555"/>
                <a:ext cx="1138453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𝐴</m:t>
                      </m:r>
                      <m:r>
                        <a:rPr lang="en-US" altLang="ja-JP" sz="28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(</m:t>
                      </m:r>
                      <m:r>
                        <a:rPr lang="en-US" altLang="ja-JP" sz="28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𝛼</m:t>
                      </m:r>
                      <m:r>
                        <a:rPr lang="en-US" altLang="ja-JP" sz="28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) </m:t>
                      </m:r>
                    </m:oMath>
                  </m:oMathPara>
                </a14:m>
                <a:endParaRPr kumimoji="1" lang="ja-JP" altLang="en-US" sz="2800" b="1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8" name="テキスト ボックス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428" y="2734555"/>
                <a:ext cx="1138453" cy="480131"/>
              </a:xfrm>
              <a:prstGeom prst="rect">
                <a:avLst/>
              </a:prstGeom>
              <a:blipFill rotWithShape="0">
                <a:blip r:embed="rId7"/>
                <a:stretch>
                  <a:fillRect b="-2435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角丸四角形 30"/>
          <p:cNvSpPr/>
          <p:nvPr/>
        </p:nvSpPr>
        <p:spPr>
          <a:xfrm>
            <a:off x="5808660" y="2256012"/>
            <a:ext cx="1933470" cy="50827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/>
              <p:cNvSpPr txBox="1"/>
              <p:nvPr/>
            </p:nvSpPr>
            <p:spPr>
              <a:xfrm>
                <a:off x="5758895" y="2274498"/>
                <a:ext cx="1983235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1" i="1" smtClean="0">
                          <a:latin typeface="Cambria Math" panose="02040503050406030204" pitchFamily="18" charset="0"/>
                          <a:ea typeface="小塚明朝 Pro H" pitchFamily="18" charset="-128"/>
                          <a:cs typeface="Times New Roman" pitchFamily="18" charset="0"/>
                        </a:rPr>
                        <m:t>𝜶</m:t>
                      </m:r>
                      <m:r>
                        <a:rPr kumimoji="1" lang="en-US" altLang="ja-JP" sz="2800" b="1" i="1" smtClean="0">
                          <a:latin typeface="Cambria Math" panose="02040503050406030204" pitchFamily="18" charset="0"/>
                          <a:ea typeface="小塚明朝 Pro H" pitchFamily="18" charset="-128"/>
                          <a:cs typeface="Times New Roman" pitchFamily="18" charset="0"/>
                        </a:rPr>
                        <m:t>=</m:t>
                      </m:r>
                      <m:r>
                        <a:rPr kumimoji="1" lang="en-US" altLang="ja-JP" sz="2800" b="1" i="1" smtClean="0">
                          <a:latin typeface="Cambria Math" panose="02040503050406030204" pitchFamily="18" charset="0"/>
                          <a:ea typeface="小塚明朝 Pro H" pitchFamily="18" charset="-128"/>
                          <a:cs typeface="Times New Roman" pitchFamily="18" charset="0"/>
                        </a:rPr>
                        <m:t>𝒂</m:t>
                      </m:r>
                      <m:r>
                        <a:rPr kumimoji="1" lang="en-US" altLang="ja-JP" sz="2800" b="1" i="1" smtClean="0">
                          <a:latin typeface="Cambria Math" panose="02040503050406030204" pitchFamily="18" charset="0"/>
                          <a:ea typeface="小塚明朝 Pro H" pitchFamily="18" charset="-128"/>
                          <a:cs typeface="Times New Roman" pitchFamily="18" charset="0"/>
                        </a:rPr>
                        <m:t>+</m:t>
                      </m:r>
                      <m:r>
                        <a:rPr kumimoji="1" lang="en-US" altLang="ja-JP" sz="2800" b="1" i="1" smtClean="0">
                          <a:latin typeface="Cambria Math" panose="02040503050406030204" pitchFamily="18" charset="0"/>
                          <a:ea typeface="小塚明朝 Pro H" pitchFamily="18" charset="-128"/>
                          <a:cs typeface="Times New Roman" pitchFamily="18" charset="0"/>
                        </a:rPr>
                        <m:t>𝒃𝒊</m:t>
                      </m:r>
                    </m:oMath>
                  </m:oMathPara>
                </a14:m>
                <a:endParaRPr kumimoji="1" lang="ja-JP" altLang="en-US" sz="2800" b="1" i="1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9" name="テキスト ボックス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8895" y="2274498"/>
                <a:ext cx="1983235" cy="48013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8" grpId="0" animBg="1"/>
      <p:bldP spid="20" grpId="0" animBg="1"/>
      <p:bldP spid="26" grpId="0"/>
      <p:bldP spid="27" grpId="0"/>
      <p:bldP spid="28" grpId="0"/>
      <p:bldP spid="31" grpId="0" animBg="1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複素数の実数倍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複素数平面上での実数倍の捉え方</a:t>
            </a:r>
            <a:endParaRPr kumimoji="1" lang="ja-JP" altLang="en-US" dirty="0"/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直線コネクタ 33"/>
          <p:cNvCxnSpPr/>
          <p:nvPr/>
        </p:nvCxnSpPr>
        <p:spPr>
          <a:xfrm flipV="1">
            <a:off x="2879702" y="1714488"/>
            <a:ext cx="5214974" cy="435771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miter lim="800000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複素数の実数倍</a:t>
            </a:r>
            <a:endParaRPr kumimoji="1" lang="ja-JP" altLang="en-US" dirty="0"/>
          </a:p>
        </p:txBody>
      </p:sp>
      <p:cxnSp>
        <p:nvCxnSpPr>
          <p:cNvPr id="5" name="直線矢印コネクタ 4"/>
          <p:cNvCxnSpPr/>
          <p:nvPr/>
        </p:nvCxnSpPr>
        <p:spPr>
          <a:xfrm rot="5400000" flipH="1" flipV="1">
            <a:off x="1700975" y="3893347"/>
            <a:ext cx="4786346" cy="1588"/>
          </a:xfrm>
          <a:prstGeom prst="straightConnector1">
            <a:avLst/>
          </a:prstGeom>
          <a:ln w="12700">
            <a:solidFill>
              <a:schemeClr val="accent1">
                <a:lumMod val="50000"/>
              </a:schemeClr>
            </a:solidFill>
            <a:miter lim="800000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>
            <a:off x="2808264" y="5072074"/>
            <a:ext cx="6715172" cy="1588"/>
          </a:xfrm>
          <a:prstGeom prst="straightConnector1">
            <a:avLst/>
          </a:prstGeom>
          <a:ln w="12700">
            <a:solidFill>
              <a:schemeClr val="accent1">
                <a:lumMod val="50000"/>
              </a:schemeClr>
            </a:solidFill>
            <a:miter lim="800000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4006180" y="5013176"/>
                <a:ext cx="537327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𝑶</m:t>
                      </m:r>
                    </m:oMath>
                  </m:oMathPara>
                </a14:m>
                <a:endParaRPr kumimoji="1" lang="ja-JP" altLang="en-US" sz="2800" b="1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6180" y="5013176"/>
                <a:ext cx="537327" cy="48013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9285599" y="4965093"/>
                <a:ext cx="481221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𝒙</m:t>
                      </m:r>
                    </m:oMath>
                  </m:oMathPara>
                </a14:m>
                <a:endParaRPr kumimoji="1" lang="ja-JP" altLang="en-US" sz="2800" b="1" i="1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5599" y="4965093"/>
                <a:ext cx="481221" cy="48013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3750784" y="1234357"/>
                <a:ext cx="489236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𝒚</m:t>
                      </m:r>
                    </m:oMath>
                  </m:oMathPara>
                </a14:m>
                <a:endParaRPr kumimoji="1" lang="ja-JP" altLang="en-US" sz="2800" b="1" i="1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0784" y="1234357"/>
                <a:ext cx="489236" cy="480131"/>
              </a:xfrm>
              <a:prstGeom prst="rect">
                <a:avLst/>
              </a:prstGeom>
              <a:blipFill rotWithShape="0">
                <a:blip r:embed="rId4"/>
                <a:stretch>
                  <a:fillRect b="-1392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直線コネクタ 21"/>
          <p:cNvCxnSpPr/>
          <p:nvPr/>
        </p:nvCxnSpPr>
        <p:spPr>
          <a:xfrm>
            <a:off x="4094148" y="3929066"/>
            <a:ext cx="1357322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rot="5400000" flipH="1" flipV="1">
            <a:off x="4879966" y="4500570"/>
            <a:ext cx="1143008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  <a:prstDash val="dash"/>
            <a:miter lim="800000"/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/>
              <p:cNvSpPr txBox="1"/>
              <p:nvPr/>
            </p:nvSpPr>
            <p:spPr>
              <a:xfrm>
                <a:off x="5230316" y="4965093"/>
                <a:ext cx="483594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𝑎</m:t>
                      </m:r>
                    </m:oMath>
                  </m:oMathPara>
                </a14:m>
                <a:endParaRPr kumimoji="1" lang="ja-JP" altLang="en-US" sz="2800" b="1" i="1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テキスト ボックス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0316" y="4965093"/>
                <a:ext cx="483594" cy="48013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/>
              <p:cNvSpPr txBox="1"/>
              <p:nvPr/>
            </p:nvSpPr>
            <p:spPr>
              <a:xfrm>
                <a:off x="3718748" y="3663249"/>
                <a:ext cx="476284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𝑏</m:t>
                      </m:r>
                    </m:oMath>
                  </m:oMathPara>
                </a14:m>
                <a:endParaRPr kumimoji="1" lang="ja-JP" altLang="en-US" sz="2800" b="1" i="1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テキスト ボックス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8748" y="3663249"/>
                <a:ext cx="476284" cy="48013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直線コネクタ 23"/>
          <p:cNvCxnSpPr/>
          <p:nvPr/>
        </p:nvCxnSpPr>
        <p:spPr>
          <a:xfrm rot="5400000" flipH="1" flipV="1">
            <a:off x="5748108" y="3857628"/>
            <a:ext cx="2428892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  <a:prstDash val="dash"/>
            <a:miter lim="800000"/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4094148" y="2643182"/>
            <a:ext cx="2857520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/>
              <p:cNvSpPr txBox="1"/>
              <p:nvPr/>
            </p:nvSpPr>
            <p:spPr>
              <a:xfrm>
                <a:off x="6598468" y="5000636"/>
                <a:ext cx="698909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𝑘</m:t>
                      </m:r>
                      <m:r>
                        <a:rPr lang="en-US" altLang="ja-JP" sz="28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𝑎</m:t>
                      </m:r>
                    </m:oMath>
                  </m:oMathPara>
                </a14:m>
                <a:endParaRPr kumimoji="1" lang="ja-JP" altLang="en-US" sz="2800" b="1" i="1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7" name="テキスト ボックス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8468" y="5000636"/>
                <a:ext cx="698909" cy="48013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/>
              <p:cNvSpPr txBox="1"/>
              <p:nvPr/>
            </p:nvSpPr>
            <p:spPr>
              <a:xfrm>
                <a:off x="3550409" y="2428868"/>
                <a:ext cx="675057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𝑘</m:t>
                      </m:r>
                      <m:r>
                        <a:rPr lang="en-US" altLang="ja-JP" sz="28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𝑏</m:t>
                      </m:r>
                    </m:oMath>
                  </m:oMathPara>
                </a14:m>
                <a:endParaRPr kumimoji="1" lang="ja-JP" altLang="en-US" sz="2800" b="1" i="1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0" name="テキスト ボックス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0409" y="2428868"/>
                <a:ext cx="675057" cy="48013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/>
              <p:cNvSpPr txBox="1"/>
              <p:nvPr/>
            </p:nvSpPr>
            <p:spPr>
              <a:xfrm>
                <a:off x="5158308" y="3501008"/>
                <a:ext cx="500137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𝛼</m:t>
                      </m:r>
                    </m:oMath>
                  </m:oMathPara>
                </a14:m>
                <a:endParaRPr kumimoji="1" lang="ja-JP" altLang="en-US" sz="2800" b="1" i="1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1" name="テキスト ボックス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8308" y="3501008"/>
                <a:ext cx="500137" cy="48013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/>
              <p:cNvSpPr txBox="1"/>
              <p:nvPr/>
            </p:nvSpPr>
            <p:spPr>
              <a:xfrm>
                <a:off x="6598468" y="2143116"/>
                <a:ext cx="698909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𝑘</m:t>
                      </m:r>
                      <m:r>
                        <a:rPr lang="en-US" altLang="ja-JP" sz="28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𝛼</m:t>
                      </m:r>
                    </m:oMath>
                  </m:oMathPara>
                </a14:m>
                <a:endParaRPr kumimoji="1" lang="ja-JP" altLang="en-US" sz="2800" b="1" i="1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2" name="テキスト ボックス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8468" y="2143116"/>
                <a:ext cx="698909" cy="480131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/>
              <p:cNvSpPr txBox="1"/>
              <p:nvPr/>
            </p:nvSpPr>
            <p:spPr>
              <a:xfrm>
                <a:off x="2494012" y="6000768"/>
                <a:ext cx="767839" cy="480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−</m:t>
                      </m:r>
                      <m:r>
                        <a:rPr lang="en-US" altLang="ja-JP" sz="28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𝛼</m:t>
                      </m:r>
                    </m:oMath>
                  </m:oMathPara>
                </a14:m>
                <a:endParaRPr kumimoji="1" lang="ja-JP" altLang="en-US" sz="2800" b="1" i="1" dirty="0">
                  <a:latin typeface="Times New Roman" pitchFamily="18" charset="0"/>
                  <a:ea typeface="小塚明朝 Pro H" pitchFamily="18" charset="-128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3" name="テキスト ボックス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4012" y="6000768"/>
                <a:ext cx="767839" cy="480131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26" grpId="0"/>
      <p:bldP spid="27" grpId="0"/>
      <p:bldP spid="37" grpId="0"/>
      <p:bldP spid="40" grpId="0"/>
      <p:bldP spid="41" grpId="0"/>
      <p:bldP spid="42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複素数の実数倍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None/>
                </a:pPr>
                <a:r>
                  <a:rPr kumimoji="1" lang="ja-JP" altLang="en-US" dirty="0" smtClean="0">
                    <a:latin typeface="Times New Roman" pitchFamily="18" charset="0"/>
                    <a:cs typeface="Times New Roman" pitchFamily="18" charset="0"/>
                  </a:rPr>
                  <a:t>３点 </a:t>
                </a:r>
                <a:r>
                  <a:rPr kumimoji="1" lang="en-US" altLang="ja-JP" i="1" dirty="0" smtClean="0">
                    <a:latin typeface="Times New Roman" pitchFamily="18" charset="0"/>
                    <a:cs typeface="Times New Roman" pitchFamily="18" charset="0"/>
                  </a:rPr>
                  <a:t>0, α, β </a:t>
                </a:r>
                <a:r>
                  <a:rPr kumimoji="1" lang="ja-JP" altLang="en-US" dirty="0" smtClean="0">
                    <a:latin typeface="Times New Roman" pitchFamily="18" charset="0"/>
                    <a:cs typeface="Times New Roman" pitchFamily="18" charset="0"/>
                  </a:rPr>
                  <a:t>が一直線上にある </a:t>
                </a: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⇔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𝛽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𝑘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𝛼</m:t>
                    </m:r>
                  </m:oMath>
                </a14:m>
                <a:r>
                  <a:rPr lang="en-US" altLang="ja-JP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となる実数 </a:t>
                </a:r>
                <a:r>
                  <a:rPr lang="en-US" altLang="ja-JP" i="1" dirty="0" smtClean="0">
                    <a:latin typeface="Times New Roman" pitchFamily="18" charset="0"/>
                    <a:cs typeface="Times New Roman" pitchFamily="18" charset="0"/>
                  </a:rPr>
                  <a:t>k </a:t>
                </a: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がある</a:t>
                </a:r>
                <a:endParaRPr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（ベクトルの場合）</a:t>
                </a:r>
                <a:endParaRPr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３点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𝑂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, 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𝐴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,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𝐵</m:t>
                    </m:r>
                  </m:oMath>
                </a14:m>
                <a:r>
                  <a:rPr lang="en-US" altLang="ja-JP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が一直線上にある⇔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𝑂𝐵</m:t>
                        </m:r>
                      </m:e>
                    </m:acc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𝑂𝐴</m:t>
                        </m:r>
                      </m:e>
                    </m:acc>
                  </m:oMath>
                </a14:m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となる実数</a:t>
                </a:r>
                <a:r>
                  <a:rPr lang="en-US" altLang="ja-JP" i="1" dirty="0" smtClean="0">
                    <a:latin typeface="Times New Roman" pitchFamily="18" charset="0"/>
                    <a:cs typeface="Times New Roman" pitchFamily="18" charset="0"/>
                  </a:rPr>
                  <a:t>k </a:t>
                </a: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がある</a:t>
                </a:r>
                <a:endParaRPr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ベクトルと表記はほぼ同じ！</a:t>
                </a:r>
                <a:endParaRPr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endParaRPr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𝑘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&gt;0</m:t>
                    </m:r>
                  </m:oMath>
                </a14:m>
                <a:r>
                  <a:rPr lang="en-US" altLang="ja-JP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ならば、原点に関して点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𝛼</m:t>
                    </m:r>
                  </m:oMath>
                </a14:m>
                <a:r>
                  <a:rPr lang="en-US" altLang="ja-JP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と同じ側にあり、</a:t>
                </a:r>
                <a:endParaRPr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𝑘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0</m:t>
                    </m:r>
                  </m:oMath>
                </a14:m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 ならば、原点と一致し、</a:t>
                </a:r>
                <a:endParaRPr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𝑘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&lt;</m:t>
                    </m:r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0</m:t>
                    </m:r>
                  </m:oMath>
                </a14:m>
                <a:r>
                  <a:rPr lang="en-US" altLang="ja-JP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ならば、原点に関して点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𝛼</m:t>
                    </m:r>
                  </m:oMath>
                </a14:m>
                <a:r>
                  <a:rPr lang="en-US" altLang="ja-JP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と反対側にある。</a:t>
                </a:r>
                <a:endParaRPr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46" t="-2800" r="-1059" b="-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練習問題２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𝛼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=2+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𝑖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, 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𝛽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𝑎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−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𝑖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, 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𝛾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=8+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𝑏𝑖</m:t>
                    </m:r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とする。</a:t>
                </a:r>
                <a:endParaRPr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r>
                  <a:rPr kumimoji="1" lang="ja-JP" altLang="en-US" dirty="0" smtClean="0">
                    <a:latin typeface="Times New Roman" pitchFamily="18" charset="0"/>
                    <a:cs typeface="Times New Roman" pitchFamily="18" charset="0"/>
                  </a:rPr>
                  <a:t>４点 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0, 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𝛼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, 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𝛽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, 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𝛾</m:t>
                    </m:r>
                  </m:oMath>
                </a14:m>
                <a:r>
                  <a:rPr kumimoji="1" lang="en-US" altLang="ja-JP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1" lang="ja-JP" altLang="en-US" dirty="0" smtClean="0">
                    <a:latin typeface="Times New Roman" pitchFamily="18" charset="0"/>
                    <a:cs typeface="Times New Roman" pitchFamily="18" charset="0"/>
                  </a:rPr>
                  <a:t>が一直線上にあるとき、</a:t>
                </a:r>
                <a:endParaRPr kumimoji="1"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r>
                  <a:rPr kumimoji="1" lang="ja-JP" altLang="en-US" dirty="0" smtClean="0">
                    <a:latin typeface="Times New Roman" pitchFamily="18" charset="0"/>
                    <a:cs typeface="Times New Roman" pitchFamily="18" charset="0"/>
                  </a:rPr>
                  <a:t>実数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𝑎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,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𝑏</m:t>
                    </m:r>
                  </m:oMath>
                </a14:m>
                <a:r>
                  <a:rPr lang="en-US" altLang="ja-JP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の値を求めよ。</a:t>
                </a:r>
                <a:endParaRPr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endParaRPr kumimoji="1"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ja-JP" altLang="en-US" b="0" i="1" dirty="0">
                        <a:latin typeface="Cambria Math" panose="02040503050406030204" pitchFamily="18" charset="0"/>
                        <a:cs typeface="Times New Roman" pitchFamily="18" charset="0"/>
                      </a:rPr>
                      <m:t>仮定より</m:t>
                    </m:r>
                    <m:r>
                      <a:rPr lang="en-US" altLang="ja-JP" b="0" i="1" dirty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  <m:r>
                      <a:rPr lang="en-US" altLang="ja-JP" b="0" i="1" dirty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𝛽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𝑘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𝛼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, 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𝛾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=ℓ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𝛼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kumimoji="1" lang="ja-JP" altLang="en-US" dirty="0" smtClean="0">
                    <a:latin typeface="Times New Roman" pitchFamily="18" charset="0"/>
                    <a:cs typeface="Times New Roman" pitchFamily="18" charset="0"/>
                  </a:rPr>
                  <a:t>となる実数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𝑘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, ℓ </m:t>
                    </m:r>
                  </m:oMath>
                </a14:m>
                <a:r>
                  <a:rPr kumimoji="1" lang="ja-JP" altLang="en-US" dirty="0" smtClean="0">
                    <a:latin typeface="Times New Roman" pitchFamily="18" charset="0"/>
                    <a:cs typeface="Times New Roman" pitchFamily="18" charset="0"/>
                  </a:rPr>
                  <a:t>が存在する。</a:t>
                </a:r>
                <a:endParaRPr kumimoji="1"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𝑎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−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𝑖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=2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𝑘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𝑘𝑖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, 8+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𝑏𝑖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=2ℓ+ℓ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𝑖</m:t>
                    </m:r>
                  </m:oMath>
                </a14:m>
                <a:r>
                  <a:rPr kumimoji="1" lang="en-US" altLang="ja-JP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1" lang="ja-JP" altLang="en-US" dirty="0" smtClean="0">
                    <a:latin typeface="Times New Roman" pitchFamily="18" charset="0"/>
                    <a:cs typeface="Times New Roman" pitchFamily="18" charset="0"/>
                  </a:rPr>
                  <a:t>より</a:t>
                </a:r>
                <a:endParaRPr kumimoji="1" lang="en-US" altLang="ja-JP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en-US" altLang="ja-JP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𝑘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=−1, ℓ=4 </m:t>
                    </m:r>
                  </m:oMath>
                </a14:m>
                <a:r>
                  <a:rPr lang="ja-JP" altLang="en-US" dirty="0" smtClean="0">
                    <a:latin typeface="Times New Roman" pitchFamily="18" charset="0"/>
                    <a:cs typeface="Times New Roman" pitchFamily="18" charset="0"/>
                  </a:rPr>
                  <a:t>となり、</a:t>
                </a:r>
                <a:r>
                  <a:rPr lang="en-US" altLang="ja-JP" dirty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𝑎</m:t>
                    </m:r>
                    <m:r>
                      <a:rPr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=−2, </m:t>
                    </m:r>
                    <m:r>
                      <a:rPr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𝑏</m:t>
                    </m:r>
                    <m:r>
                      <a:rPr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=4</m:t>
                    </m:r>
                  </m:oMath>
                </a14:m>
                <a:r>
                  <a:rPr lang="en-US" altLang="ja-JP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kumimoji="1" lang="ja-JP" altLang="en-US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46" t="-28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複素数の加法、減法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複素数平面上での加法、減法の捉え方</a:t>
            </a:r>
            <a:endParaRPr kumimoji="1" lang="ja-JP" altLang="en-US" dirty="0"/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2787947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Math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>
              <a:lumMod val="50000"/>
            </a:schemeClr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Math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Math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E5292F0-C5C9-4F7B-BB09-E7C460630D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TS102787947</Template>
  <TotalTime>0</TotalTime>
  <Words>383</Words>
  <Application>Microsoft Office PowerPoint</Application>
  <PresentationFormat>ユーザー設定</PresentationFormat>
  <Paragraphs>127</Paragraphs>
  <Slides>20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9" baseType="lpstr">
      <vt:lpstr>HGP創英角ﾎﾟｯﾌﾟ体</vt:lpstr>
      <vt:lpstr>HG丸ｺﾞｼｯｸM-PRO</vt:lpstr>
      <vt:lpstr>Meiryo UI</vt:lpstr>
      <vt:lpstr>小塚明朝 Pro H</vt:lpstr>
      <vt:lpstr>Arial</vt:lpstr>
      <vt:lpstr>Cambria Math</vt:lpstr>
      <vt:lpstr>Euphemia</vt:lpstr>
      <vt:lpstr>Times New Roman</vt:lpstr>
      <vt:lpstr>TS102787947</vt:lpstr>
      <vt:lpstr>数学Ⅲ</vt:lpstr>
      <vt:lpstr>複素数平面</vt:lpstr>
      <vt:lpstr>複素数平面までの歴史</vt:lpstr>
      <vt:lpstr>複素数平面</vt:lpstr>
      <vt:lpstr>複素数の実数倍</vt:lpstr>
      <vt:lpstr>複素数の実数倍</vt:lpstr>
      <vt:lpstr>複素数の実数倍</vt:lpstr>
      <vt:lpstr>練習問題２</vt:lpstr>
      <vt:lpstr>複素数の加法、減法</vt:lpstr>
      <vt:lpstr>複素数の加法、減法</vt:lpstr>
      <vt:lpstr>練習問題３</vt:lpstr>
      <vt:lpstr>共役な複素数</vt:lpstr>
      <vt:lpstr>共役な複素数</vt:lpstr>
      <vt:lpstr>共役な複素数の性質</vt:lpstr>
      <vt:lpstr>練習問題４</vt:lpstr>
      <vt:lpstr>絶対値と２点間の距離</vt:lpstr>
      <vt:lpstr>絶対値と２点間の距離</vt:lpstr>
      <vt:lpstr>練習問題５</vt:lpstr>
      <vt:lpstr>練習問題6</vt:lpstr>
      <vt:lpstr>練習問題７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2014-05-26T22:57:00Z</dcterms:created>
  <dcterms:modified xsi:type="dcterms:W3CDTF">2014-11-12T02:12:00Z</dcterms:modified>
  <cp:contentStatus>最終版</cp:contentStatus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TC027879479991</vt:lpwstr>
  </property>
  <property fmtid="{D5CDD505-2E9C-101B-9397-08002B2CF9AE}" pid="3" name="_MarkAsFinal">
    <vt:bool>true</vt:bool>
  </property>
</Properties>
</file>