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83" r:id="rId4"/>
    <p:sldId id="279" r:id="rId5"/>
    <p:sldId id="296" r:id="rId6"/>
    <p:sldId id="282" r:id="rId7"/>
    <p:sldId id="298" r:id="rId8"/>
    <p:sldId id="299" r:id="rId9"/>
    <p:sldId id="300" r:id="rId10"/>
    <p:sldId id="301" r:id="rId11"/>
    <p:sldId id="302" r:id="rId12"/>
    <p:sldId id="297" r:id="rId13"/>
    <p:sldId id="303" r:id="rId14"/>
    <p:sldId id="304" r:id="rId15"/>
    <p:sldId id="307" r:id="rId16"/>
    <p:sldId id="305" r:id="rId17"/>
    <p:sldId id="306" r:id="rId18"/>
    <p:sldId id="309" r:id="rId19"/>
    <p:sldId id="310" r:id="rId20"/>
    <p:sldId id="308" r:id="rId21"/>
    <p:sldId id="311" r:id="rId22"/>
    <p:sldId id="312" r:id="rId23"/>
    <p:sldId id="313" r:id="rId24"/>
    <p:sldId id="314" r:id="rId25"/>
    <p:sldId id="315" r:id="rId26"/>
    <p:sldId id="317" r:id="rId27"/>
    <p:sldId id="316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0" y="4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BDB7646E-8811-423A-9C42-2CBFADA00A96}" type="datetimeFigureOut">
              <a:rPr kumimoji="1" lang="en-US" altLang="ja-JP" smtClean="0"/>
              <a:pPr/>
              <a:t>11/12/2014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4360E59-1627-4404-ACC5-51C744AB0F27}" type="slidenum">
              <a:rPr kumimoji="1" lang="en-US" altLang="ja-JP" smtClean="0"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1" name="四角形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2" name="四角形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3" name="直線コネクタ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5" name="直線コネクタ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 latinLnBrk="0">
              <a:defRPr kumimoji="1" lang="ja-JP" sz="5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cxnSp>
        <p:nvCxnSpPr>
          <p:cNvPr id="11" name="直線コネクタ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縦書きテキスト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0" name="四角形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4" name="四角形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1" name="四角形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22" name="直線コネクタ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23" name="直線コネクタ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7" name="四角形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8" name="四角形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9" name="四角形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30" name="四角形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1" name="直線コネクタ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3" name="直線コネクタ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 baseline="0"/>
            </a:lvl6pPr>
            <a:lvl7pPr latinLnBrk="0">
              <a:defRPr kumimoji="1" lang="ja-JP" sz="1800" baseline="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 baseline="0"/>
            </a:lvl8pPr>
            <a:lvl9pPr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6" name="四角形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7" name="直線コネクタ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2014/11/12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四角形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C6F8EA-316C-41DE-B9A4-EDCC3A85ED9A}" type="datetimeFigureOut">
              <a:rPr lang="en-US" altLang="zh-CN" smtClean="0"/>
              <a:pPr/>
              <a:t>11/12/2014</a:t>
            </a:fld>
            <a:endParaRPr lang="en-US" altLang="zh-CN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7DC1BBB0-96F0-4077-A278-0F3FB5C104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kern="1200">
          <a:solidFill>
            <a:schemeClr val="tx1">
              <a:lumMod val="75000"/>
            </a:schemeClr>
          </a:solidFill>
          <a:latin typeface="HGP創英角ﾎﾟｯﾌﾟ体" pitchFamily="50" charset="-128"/>
          <a:ea typeface="HGP創英角ﾎﾟｯﾌﾟ体" pitchFamily="50" charset="-128"/>
          <a:cs typeface="HGP創英角ﾎﾟｯﾌﾟ体" pitchFamily="50" charset="-128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kumimoji="1" lang="ja-JP" sz="2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2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数学</a:t>
            </a:r>
            <a:r>
              <a:rPr kumimoji="1" lang="en-US" altLang="ja-JP" dirty="0" smtClean="0"/>
              <a:t>Ⅲ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複素数平面②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altLang="ja-JP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  <a:cs typeface="Times New Roman" pitchFamily="18" charset="0"/>
                  </a:rPr>
                  <a:t>と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dirty="0" smtClean="0"/>
                  <a:t> の違い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変数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変化する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複素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数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扱うときに使う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極形式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では、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絶対値と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偏角により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変化する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定数</m:t>
                      </m:r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変化しない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複素数を扱うときに使う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今まで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扱った</m:t>
                      </m:r>
                      <m:r>
                        <a:rPr lang="ja-JP" altLang="en-US" b="0" i="1" dirty="0">
                          <a:latin typeface="Cambria Math" panose="02040503050406030204" pitchFamily="18" charset="0"/>
                        </a:rPr>
                        <m:t>極形式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表されない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複素数は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実部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虚部により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複素数の値が定まる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249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複素数の乗法、除法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複素数の極形式と乗法、除法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54535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複素数の積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加法定理より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in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in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でない２つの複素数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の積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は、加法定理を用いて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ja-JP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ja-JP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ja-JP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よって、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i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2111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複素数の積と絶対値、偏角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 smtClean="0"/>
                  <a:t>とする。</a:t>
                </a:r>
                <a:endParaRPr lang="en-US" altLang="ja-JP" dirty="0"/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{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altLang="ja-JP" b="1" i="1" dirty="0">
                  <a:solidFill>
                    <a:srgbClr val="46556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𝐚𝐫𝐠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𝐚𝐫𝐠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𝐚𝐫𝐠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は自然数）</a:t>
                </a:r>
                <a:endParaRPr lang="ja-JP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8275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複素数の商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{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(−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ja-JP" i="1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よって、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arg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i="1" dirty="0" smtClean="0"/>
                  <a:t> </a:t>
                </a:r>
                <a:endParaRPr lang="en-US" altLang="ja-JP" i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5689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複素数の商と絶対値、偏角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 smtClean="0"/>
                  <a:t>とする。</a:t>
                </a:r>
                <a:endParaRPr lang="en-US" altLang="ja-JP" dirty="0"/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altLang="ja-JP" b="1" i="1" dirty="0">
                  <a:solidFill>
                    <a:srgbClr val="46556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ja-JP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𝐚𝐫𝐠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𝐚𝐫𝐠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𝐚𝐫𝐠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3659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練習問題１２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のとき、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をそれぞれ極形式で表せ。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en-US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𝛼𝛽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in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ja-JP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kumimoji="1" lang="en-US" altLang="ja-JP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in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1729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|=3,  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|=2</m:t>
                    </m:r>
                  </m:oMath>
                </a14:m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のとき、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の値を求めよ。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𝛼𝛽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=6</m:t>
                      </m:r>
                    </m:oMath>
                  </m:oMathPara>
                </a14:m>
                <a:endParaRPr lang="en-US" altLang="ja-JP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88487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練習問題１４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複素数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極形式を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とする。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このとき、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となることを示せ。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ja-JP" altLang="en-US" b="0" dirty="0" smtClean="0">
                    <a:latin typeface="Cambria Math" panose="02040503050406030204" pitchFamily="18" charset="0"/>
                  </a:rPr>
                  <a:t>　証）</a:t>
                </a:r>
                <a:endParaRPr lang="en-US" altLang="ja-JP" b="0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1⋅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0+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（終）</m:t>
                      </m:r>
                    </m:oMath>
                  </m:oMathPara>
                </a14:m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08240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複素数平面上での積①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1700975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08264" y="5072074"/>
            <a:ext cx="6715172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238428" y="2734555"/>
                <a:ext cx="109940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P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28" y="2734555"/>
                <a:ext cx="1099404" cy="480131"/>
              </a:xfrm>
              <a:prstGeom prst="rect">
                <a:avLst/>
              </a:prstGeom>
              <a:blipFill rotWithShape="0">
                <a:blip r:embed="rId5"/>
                <a:stretch>
                  <a:fillRect r="-2210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 flipV="1">
            <a:off x="4093354" y="3000373"/>
            <a:ext cx="2215372" cy="20717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線コネクタ 12"/>
          <p:cNvCxnSpPr/>
          <p:nvPr/>
        </p:nvCxnSpPr>
        <p:spPr>
          <a:xfrm rot="16200000" flipV="1">
            <a:off x="4410489" y="4824891"/>
            <a:ext cx="343510" cy="144016"/>
          </a:xfrm>
          <a:prstGeom prst="curvedConnector3">
            <a:avLst>
              <a:gd name="adj1" fmla="val 94900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510236" y="4605053"/>
                <a:ext cx="714042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36" y="4605053"/>
                <a:ext cx="714042" cy="480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/>
          <p:cNvSpPr/>
          <p:nvPr/>
        </p:nvSpPr>
        <p:spPr>
          <a:xfrm rot="19095648">
            <a:off x="3755135" y="3483163"/>
            <a:ext cx="3629308" cy="1801541"/>
          </a:xfrm>
          <a:prstGeom prst="arc">
            <a:avLst>
              <a:gd name="adj1" fmla="val 11837520"/>
              <a:gd name="adj2" fmla="val 2048663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4797761" y="3473250"/>
                <a:ext cx="360547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61" y="3473250"/>
                <a:ext cx="360547" cy="387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454452" y="3356992"/>
                <a:ext cx="3890617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3356992"/>
                <a:ext cx="3890617" cy="3877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4366220" y="1817066"/>
                <a:ext cx="6125780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{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20" y="1817066"/>
                <a:ext cx="6125780" cy="3877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/>
          <p:cNvCxnSpPr/>
          <p:nvPr/>
        </p:nvCxnSpPr>
        <p:spPr>
          <a:xfrm flipV="1">
            <a:off x="4095064" y="2996952"/>
            <a:ext cx="2215372" cy="20717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3502124" y="3812965"/>
                <a:ext cx="72231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800" b="0" dirty="0" smtClean="0"/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24" y="3812965"/>
                <a:ext cx="722313" cy="480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円弧 176"/>
          <p:cNvSpPr/>
          <p:nvPr/>
        </p:nvSpPr>
        <p:spPr>
          <a:xfrm>
            <a:off x="2525145" y="4192394"/>
            <a:ext cx="1944216" cy="1750523"/>
          </a:xfrm>
          <a:prstGeom prst="arc">
            <a:avLst>
              <a:gd name="adj1" fmla="val 15354090"/>
              <a:gd name="adj2" fmla="val 20623129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テキスト ボックス 177"/>
              <p:cNvSpPr txBox="1"/>
              <p:nvPr/>
            </p:nvSpPr>
            <p:spPr>
              <a:xfrm>
                <a:off x="1909979" y="2470735"/>
                <a:ext cx="146052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Q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8" name="テキスト ボックス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79" y="2470735"/>
                <a:ext cx="1460528" cy="480131"/>
              </a:xfrm>
              <a:prstGeom prst="rect">
                <a:avLst/>
              </a:prstGeom>
              <a:blipFill rotWithShape="0">
                <a:blip r:embed="rId11"/>
                <a:stretch>
                  <a:fillRect l="-833" r="-1667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/>
              <p:cNvSpPr txBox="1"/>
              <p:nvPr/>
            </p:nvSpPr>
            <p:spPr>
              <a:xfrm>
                <a:off x="6454452" y="3833290"/>
                <a:ext cx="3736023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9" name="テキスト ボックス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3833290"/>
                <a:ext cx="3736023" cy="3877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8904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517E-6 -2.96296E-6 C -0.01888 -0.02731 -0.02318 -0.0375 -0.04454 -0.04652 C -0.06629 -0.05555 -0.09442 -0.06898 -0.13011 -0.0544 C -0.14417 -0.04884 -0.12881 -0.0618 -0.1783 -0.01273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8" grpId="0"/>
      <p:bldP spid="25" grpId="0"/>
      <p:bldP spid="37" grpId="0" animBg="1"/>
      <p:bldP spid="38" grpId="0" animBg="1"/>
      <p:bldP spid="39" grpId="0"/>
      <p:bldP spid="40" grpId="0"/>
      <p:bldP spid="162" grpId="0"/>
      <p:bldP spid="177" grpId="0" animBg="1"/>
      <p:bldP spid="178" grpId="0"/>
      <p:bldP spid="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極形式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複素数の極形式と乗法、除法</a:t>
            </a:r>
            <a:endParaRPr kumimoji="1" lang="ja-JP" alt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複素数平面上での積①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は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 smtClean="0"/>
                  <a:t>原点を中心として</a:t>
                </a:r>
                <a:endParaRPr lang="en-US" altLang="ja-JP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 smtClean="0"/>
                  <a:t>だけ</a:t>
                </a:r>
                <a:r>
                  <a:rPr lang="ja-JP" altLang="en-US" dirty="0" smtClean="0"/>
                  <a:t>回転した点 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特に、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より、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は点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/>
                  <a:t>原点を中心と</a:t>
                </a:r>
                <a:r>
                  <a:rPr lang="ja-JP" altLang="en-US" dirty="0" smtClean="0"/>
                  <a:t>して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/>
                  <a:t>だけ</a:t>
                </a:r>
                <a:r>
                  <a:rPr lang="ja-JP" altLang="en-US" dirty="0"/>
                  <a:t>回転した点 </a:t>
                </a:r>
                <a:endParaRPr lang="en-US" altLang="ja-JP" dirty="0" smtClean="0"/>
              </a:p>
              <a:p>
                <a:pPr>
                  <a:buNone/>
                </a:pPr>
                <a:endParaRPr lang="en-US" altLang="ja-JP" dirty="0"/>
              </a:p>
              <a:p>
                <a:pPr>
                  <a:buNone/>
                </a:pPr>
                <a:r>
                  <a:rPr lang="en-US" altLang="ja-JP" dirty="0" smtClean="0"/>
                  <a:t>※</a:t>
                </a:r>
                <a:r>
                  <a:rPr lang="ja-JP" altLang="en-US" dirty="0" smtClean="0"/>
                  <a:t>商の場合も回転角がマイナス（時計回り）になるだけで、</a:t>
                </a:r>
                <a:endParaRPr lang="en-US" altLang="ja-JP" dirty="0" smtClean="0"/>
              </a:p>
              <a:p>
                <a:pPr>
                  <a:buNone/>
                </a:pPr>
                <a:r>
                  <a:rPr lang="ja-JP" altLang="en-US" dirty="0" smtClean="0"/>
                  <a:t>　積と同じように回転移動である。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6" t="-2667" r="-1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33448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練習問題１４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は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どのように移動した点であるか。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𝑖𝑧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は点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原点を中心として</a:t>
                </a:r>
                <a14:m>
                  <m:oMath xmlns:m="http://schemas.openxmlformats.org/officeDocument/2006/math">
                    <m:r>
                      <a:rPr lang="ja-JP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en-US" dirty="0" err="1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回転した点</a:t>
                </a:r>
                <a:r>
                  <a:rPr lang="ja-JP" altLang="en-US" dirty="0"/>
                  <a:t> </a:t>
                </a:r>
                <a:endParaRPr lang="en-US" altLang="ja-JP" dirty="0" smtClean="0"/>
              </a:p>
              <a:p>
                <a:pPr>
                  <a:buNone/>
                </a:pPr>
                <a:r>
                  <a:rPr lang="ja-JP" altLang="en-US" dirty="0" smtClean="0"/>
                  <a:t>別解）</a:t>
                </a:r>
                <a:endParaRPr lang="en-US" altLang="ja-JP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i="1" dirty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𝑖𝑧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は点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原点を中心として</a:t>
                </a:r>
                <a14:m>
                  <m:oMath xmlns:m="http://schemas.openxmlformats.org/officeDocument/2006/math">
                    <m:r>
                      <a:rPr lang="ja-JP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en-US" dirty="0" err="1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回転した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点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6" t="-2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5787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は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どのように移動した点であるか。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は点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</a:rPr>
                  <a:t>原点を中心として</a:t>
                </a:r>
                <a14:m>
                  <m:oMath xmlns:m="http://schemas.openxmlformats.org/officeDocument/2006/math">
                    <m:r>
                      <a:rPr lang="ja-JP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en-US" dirty="0" err="1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回転した点</a:t>
                </a:r>
                <a:r>
                  <a:rPr lang="ja-JP" altLang="en-US" dirty="0"/>
                  <a:t> 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20883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複素数平面上での積②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1700975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08264" y="5072074"/>
            <a:ext cx="6715172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238428" y="2734555"/>
                <a:ext cx="109940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P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28" y="2734555"/>
                <a:ext cx="1099404" cy="480131"/>
              </a:xfrm>
              <a:prstGeom prst="rect">
                <a:avLst/>
              </a:prstGeom>
              <a:blipFill rotWithShape="0">
                <a:blip r:embed="rId5"/>
                <a:stretch>
                  <a:fillRect r="-2210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 flipV="1">
            <a:off x="4093354" y="3000373"/>
            <a:ext cx="2215372" cy="20717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線コネクタ 12"/>
          <p:cNvCxnSpPr/>
          <p:nvPr/>
        </p:nvCxnSpPr>
        <p:spPr>
          <a:xfrm rot="16200000" flipV="1">
            <a:off x="4410489" y="4824891"/>
            <a:ext cx="343510" cy="144016"/>
          </a:xfrm>
          <a:prstGeom prst="curvedConnector3">
            <a:avLst>
              <a:gd name="adj1" fmla="val 94900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510236" y="4605053"/>
                <a:ext cx="714042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36" y="4605053"/>
                <a:ext cx="714042" cy="480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/>
          <p:cNvSpPr/>
          <p:nvPr/>
        </p:nvSpPr>
        <p:spPr>
          <a:xfrm rot="19095648">
            <a:off x="3755135" y="3483163"/>
            <a:ext cx="3629308" cy="1801541"/>
          </a:xfrm>
          <a:prstGeom prst="arc">
            <a:avLst>
              <a:gd name="adj1" fmla="val 11837520"/>
              <a:gd name="adj2" fmla="val 2048663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4797761" y="3473250"/>
                <a:ext cx="472116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61" y="3473250"/>
                <a:ext cx="472116" cy="387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454452" y="3356992"/>
                <a:ext cx="4002185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3356992"/>
                <a:ext cx="4002185" cy="3877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4366220" y="1817066"/>
                <a:ext cx="6748579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20" y="1817066"/>
                <a:ext cx="6748579" cy="3877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/>
          <p:cNvCxnSpPr/>
          <p:nvPr/>
        </p:nvCxnSpPr>
        <p:spPr>
          <a:xfrm flipV="1">
            <a:off x="4095064" y="2996952"/>
            <a:ext cx="2215372" cy="20717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3502124" y="3812965"/>
                <a:ext cx="72231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800" b="0" dirty="0" smtClean="0"/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24" y="3812965"/>
                <a:ext cx="722313" cy="480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円弧 176"/>
          <p:cNvSpPr/>
          <p:nvPr/>
        </p:nvSpPr>
        <p:spPr>
          <a:xfrm>
            <a:off x="2525145" y="4192394"/>
            <a:ext cx="1944216" cy="1750523"/>
          </a:xfrm>
          <a:prstGeom prst="arc">
            <a:avLst>
              <a:gd name="adj1" fmla="val 15354090"/>
              <a:gd name="adj2" fmla="val 20509367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テキスト ボックス 177"/>
              <p:cNvSpPr txBox="1"/>
              <p:nvPr/>
            </p:nvSpPr>
            <p:spPr>
              <a:xfrm>
                <a:off x="863172" y="1325997"/>
                <a:ext cx="146052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Q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小塚明朝 Pro H" pitchFamily="18" charset="-128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8" name="テキスト ボックス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2" y="1325997"/>
                <a:ext cx="1460528" cy="480131"/>
              </a:xfrm>
              <a:prstGeom prst="rect">
                <a:avLst/>
              </a:prstGeom>
              <a:blipFill rotWithShape="0">
                <a:blip r:embed="rId11"/>
                <a:stretch>
                  <a:fillRect l="-1255" r="-1674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/>
              <p:cNvSpPr txBox="1"/>
              <p:nvPr/>
            </p:nvSpPr>
            <p:spPr>
              <a:xfrm>
                <a:off x="6454452" y="3833290"/>
                <a:ext cx="4035271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800" i="1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9" name="テキスト ボックス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3833290"/>
                <a:ext cx="4035271" cy="3877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/>
          <p:cNvSpPr/>
          <p:nvPr/>
        </p:nvSpPr>
        <p:spPr>
          <a:xfrm rot="2692313">
            <a:off x="-901967" y="2515860"/>
            <a:ext cx="5580549" cy="2720763"/>
          </a:xfrm>
          <a:prstGeom prst="arc">
            <a:avLst>
              <a:gd name="adj1" fmla="val 12098228"/>
              <a:gd name="adj2" fmla="val 20641382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495160" y="2595186"/>
                <a:ext cx="788356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60" y="2595186"/>
                <a:ext cx="788356" cy="387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8434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517E-6 -2.96296E-6 C -0.025 -0.04467 -0.01888 -0.05671 -0.04623 -0.09004 C -0.07345 -0.12315 -0.07137 -0.11852 -0.11526 -0.1324 C -0.16045 -0.12731 -0.16892 -0.12384 -0.22089 -0.09259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5" y="-6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8" grpId="0"/>
      <p:bldP spid="25" grpId="0"/>
      <p:bldP spid="37" grpId="0" animBg="1"/>
      <p:bldP spid="38" grpId="0" animBg="1"/>
      <p:bldP spid="39" grpId="0"/>
      <p:bldP spid="40" grpId="0"/>
      <p:bldP spid="162" grpId="0"/>
      <p:bldP spid="177" grpId="0" animBg="1"/>
      <p:bldP spid="178" grpId="0"/>
      <p:bldP spid="179" grpId="0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複素数平面上での積②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は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 smtClean="0"/>
                  <a:t>原点を中心として</a:t>
                </a:r>
                <a:endParaRPr lang="en-US" altLang="ja-JP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 smtClean="0"/>
                  <a:t>だけ</a:t>
                </a:r>
                <a:r>
                  <a:rPr lang="ja-JP" altLang="en-US" dirty="0" smtClean="0"/>
                  <a:t>回転し、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ja-JP" altLang="en-US" b="0" i="1" dirty="0" smtClean="0">
                        <a:latin typeface="Cambria Math" panose="02040503050406030204" pitchFamily="18" charset="0"/>
                      </a:rPr>
                      <m:t>絶対値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倍に拡大または縮小した点</a:t>
                </a:r>
                <a:endParaRPr lang="en-US" altLang="ja-JP" dirty="0"/>
              </a:p>
              <a:p>
                <a:pPr>
                  <a:buNone/>
                </a:pPr>
                <a:endParaRPr lang="en-US" altLang="ja-JP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ja-JP" altLang="en-US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商の場合も同様に考えると</a:t>
                </a:r>
                <a:endParaRPr lang="en-US" altLang="ja-JP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点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  <m:r>
                      <a:rPr lang="ja-JP" altLang="en-US" i="1">
                        <a:latin typeface="Cambria Math" panose="02040503050406030204" pitchFamily="18" charset="0"/>
                      </a:rPr>
                      <m:t>は点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dirty="0"/>
                  <a:t>原点を中心として</a:t>
                </a:r>
                <a:endParaRPr lang="en-US" altLang="ja-JP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/>
                  <a:t>だけ</a:t>
                </a:r>
                <a:r>
                  <a:rPr lang="ja-JP" altLang="en-US" dirty="0"/>
                  <a:t>回転し、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絶対値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倍に拡大または</a:t>
                </a:r>
                <a:r>
                  <a:rPr lang="ja-JP" altLang="en-US" dirty="0" smtClean="0"/>
                  <a:t>縮小した</a:t>
                </a:r>
                <a:r>
                  <a:rPr lang="ja-JP" altLang="en-US" dirty="0"/>
                  <a:t>点 </a:t>
                </a:r>
                <a:endParaRPr lang="en-US" altLang="ja-JP" dirty="0" smtClean="0"/>
              </a:p>
              <a:p>
                <a:pPr>
                  <a:buNone/>
                </a:pPr>
                <a:r>
                  <a:rPr lang="en-US" altLang="ja-JP" dirty="0" smtClean="0"/>
                  <a:t>※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絶対値＝原点からの距離</a:t>
                </a:r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6" t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1495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次の各点は、点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どのように移動した点であるか。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また、それらを表す点を複素数平面上に図示せよ。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ja-JP" i="1" dirty="0" smtClean="0">
                  <a:latin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ja-JP" dirty="0" smtClean="0">
                  <a:latin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ja-JP" dirty="0" smtClean="0">
                  <a:latin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</m:oMath>
                </a14:m>
                <a:endParaRPr lang="en-US" altLang="ja-JP" dirty="0">
                  <a:latin typeface="Times New Roman" pitchFamily="18" charset="0"/>
                </a:endParaRPr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dirty="0" smtClean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310436" y="4077072"/>
                <a:ext cx="3760004" cy="905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する。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36" y="4077072"/>
                <a:ext cx="3760004" cy="905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49386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kumimoji="1" lang="ja-JP" altLang="en-US" sz="48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練習問題１６解答</a:t>
                </a:r>
                <a:r>
                  <a:rPr kumimoji="1" lang="en-US" altLang="ja-JP" sz="48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/>
                </a:r>
                <a:br>
                  <a:rPr kumimoji="1" lang="en-US" altLang="ja-JP" sz="48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</a:br>
                <a:r>
                  <a:rPr kumimoji="1" lang="ja-JP" altLang="en-US" sz="48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,</m:t>
                    </m:r>
                    <m:bar>
                      <m:barPr>
                        <m:pos m:val="top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2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3436" y="1268760"/>
                <a:ext cx="5460620" cy="558924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より、点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 smtClean="0">
                    <a:latin typeface="Cambria Math" panose="02040503050406030204" pitchFamily="18" charset="0"/>
                  </a:rPr>
                  <a:t>だけ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回転した点</a:t>
                </a:r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lnSpc>
                    <a:spcPct val="120000"/>
                  </a:lnSpc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 より、点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>
                    <a:latin typeface="Cambria Math" panose="02040503050406030204" pitchFamily="18" charset="0"/>
                  </a:rPr>
                  <a:t>だけ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回転した点</a:t>
                </a: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lnSpc>
                    <a:spcPct val="120000"/>
                  </a:lnSpc>
                  <a:buFont typeface="Euphemia" pitchFamily="34" charset="0"/>
                  <a:buAutoNum type="arabicParenBoth"/>
                </a:pP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より、　 点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 smtClean="0">
                    <a:latin typeface="Cambria Math" panose="02040503050406030204" pitchFamily="18" charset="0"/>
                  </a:rPr>
                  <a:t>だけ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回転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し、絶対値を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に拡大した点</a:t>
                </a:r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lnSpc>
                    <a:spcPct val="120000"/>
                  </a:lnSpc>
                  <a:buFont typeface="Euphemia" pitchFamily="34" charset="0"/>
                  <a:buAutoNum type="arabicParenBoth"/>
                </a:pPr>
                <a:r>
                  <a:rPr lang="ja-JP" altLang="en-US" dirty="0">
                    <a:latin typeface="Cambria Math" panose="02040503050406030204" pitchFamily="18" charset="0"/>
                  </a:rPr>
                  <a:t>点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err="1">
                    <a:latin typeface="Cambria Math" panose="02040503050406030204" pitchFamily="18" charset="0"/>
                  </a:rPr>
                  <a:t>だけ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回転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し、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絶対値を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dirty="0">
                    <a:latin typeface="Cambria Math" panose="02040503050406030204" pitchFamily="18" charset="0"/>
                  </a:rPr>
                  <a:t>に拡大した点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3436" y="1268760"/>
                <a:ext cx="5460620" cy="5589240"/>
              </a:xfrm>
              <a:blipFill rotWithShape="0">
                <a:blip r:embed="rId3"/>
                <a:stretch>
                  <a:fillRect l="-1897" r="-8036" b="-6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56" y="1600200"/>
            <a:ext cx="4080916" cy="4872736"/>
          </a:xfrm>
        </p:spPr>
      </p:pic>
    </p:spTree>
    <p:extLst>
      <p:ext uri="{BB962C8B-B14F-4D97-AF65-F5344CB8AC3E}">
        <p14:creationId xmlns:p14="http://schemas.microsoft.com/office/powerpoint/2010/main" val="32875191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例題（複素数平面上での回転移動）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複素数平面上の３点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について、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OA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であるとき、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複素数を求めよ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:endParaRPr lang="ja-JP" altLang="en-US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原点を中心として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だけ回転した点であるから、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を表す複素数は</m:t>
                      </m:r>
                    </m:oMath>
                  </m:oMathPara>
                </a14:m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 smtClean="0">
                          <a:latin typeface="Cambria Math" panose="02040503050406030204" pitchFamily="18" charset="0"/>
                        </a:rPr>
                        <m:t>よって、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−1+5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1833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練習問題１７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600200"/>
                <a:ext cx="10513168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複素数平面上の３点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について、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OA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であるとき、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複素数を求めよ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ja-JP" altLang="en-US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原点を中心として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だけ回転し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絶対値を２倍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し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た点であるから、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を表す複素数は</m:t>
                      </m:r>
                    </m:oMath>
                  </m:oMathPara>
                </a14:m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2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よって、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600200"/>
                <a:ext cx="10513168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455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例題（複素数平面上での回転移動）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複素数平面上の３点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について、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OA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であるとき、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複素数を求めよ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:endParaRPr lang="ja-JP" altLang="en-US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原点を中心として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だけ回転した点であるから、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を表す複素数は</m:t>
                      </m:r>
                    </m:oMath>
                  </m:oMathPara>
                </a14:m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 smtClean="0">
                          <a:latin typeface="Cambria Math" panose="02040503050406030204" pitchFamily="18" charset="0"/>
                        </a:rPr>
                        <m:t>よって、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−1+5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f>
                        <m:f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15847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極形式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1700975" y="3893347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08264" y="5072074"/>
            <a:ext cx="6715172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24" y="5037101"/>
                <a:ext cx="508473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64" y="4965093"/>
                <a:ext cx="554639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60" y="1234357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/>
          <p:cNvCxnSpPr/>
          <p:nvPr/>
        </p:nvCxnSpPr>
        <p:spPr>
          <a:xfrm>
            <a:off x="4094148" y="3000372"/>
            <a:ext cx="221457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 flipH="1" flipV="1">
            <a:off x="5272875" y="4036223"/>
            <a:ext cx="207170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6094412" y="4965093"/>
                <a:ext cx="48359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4965093"/>
                <a:ext cx="483594" cy="4801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736958" y="2786058"/>
                <a:ext cx="476284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58" y="2786058"/>
                <a:ext cx="476284" cy="480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238428" y="2734555"/>
                <a:ext cx="47801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P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28" y="2734555"/>
                <a:ext cx="478016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角丸四角形 30"/>
          <p:cNvSpPr/>
          <p:nvPr/>
        </p:nvSpPr>
        <p:spPr>
          <a:xfrm>
            <a:off x="5808660" y="2256012"/>
            <a:ext cx="1933470" cy="5082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758895" y="2274498"/>
                <a:ext cx="192873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𝒛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𝒂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小塚明朝 Pro H" pitchFamily="18" charset="-128"/>
                          <a:cs typeface="Times New Roman" pitchFamily="18" charset="0"/>
                        </a:rPr>
                        <m:t>𝒃𝒊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895" y="2274498"/>
                <a:ext cx="1928733" cy="480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 flipV="1">
            <a:off x="4093354" y="3000373"/>
            <a:ext cx="2215372" cy="20717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5274585" y="4032803"/>
            <a:ext cx="207170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094412" y="4859853"/>
            <a:ext cx="214314" cy="214314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曲線コネクタ 12"/>
          <p:cNvCxnSpPr/>
          <p:nvPr/>
        </p:nvCxnSpPr>
        <p:spPr>
          <a:xfrm rot="16200000" flipV="1">
            <a:off x="4410489" y="4824891"/>
            <a:ext cx="343510" cy="144016"/>
          </a:xfrm>
          <a:prstGeom prst="curvedConnector3">
            <a:avLst>
              <a:gd name="adj1" fmla="val 94900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510236" y="4605053"/>
                <a:ext cx="57829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36" y="4605053"/>
                <a:ext cx="578299" cy="480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/>
          <p:cNvSpPr/>
          <p:nvPr/>
        </p:nvSpPr>
        <p:spPr>
          <a:xfrm rot="19095648">
            <a:off x="3755135" y="3483163"/>
            <a:ext cx="3629308" cy="1801541"/>
          </a:xfrm>
          <a:prstGeom prst="arc">
            <a:avLst>
              <a:gd name="adj1" fmla="val 11837520"/>
              <a:gd name="adj2" fmla="val 2048663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4797761" y="3473250"/>
                <a:ext cx="360547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61" y="3473250"/>
                <a:ext cx="360547" cy="3877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876225" y="1780953"/>
                <a:ext cx="1909882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225" y="1780953"/>
                <a:ext cx="1909882" cy="3877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7873803" y="2242033"/>
                <a:ext cx="1852880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803" y="2242033"/>
                <a:ext cx="1852880" cy="3877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角丸四角形 41"/>
          <p:cNvSpPr/>
          <p:nvPr/>
        </p:nvSpPr>
        <p:spPr>
          <a:xfrm>
            <a:off x="6659681" y="2909709"/>
            <a:ext cx="3762357" cy="5082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6661393" y="2948388"/>
                <a:ext cx="3760645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93" y="2948388"/>
                <a:ext cx="3760645" cy="387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7640840" y="3457795"/>
            <a:ext cx="12618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 smtClean="0">
                <a:solidFill>
                  <a:srgbClr val="FF0000"/>
                </a:solidFill>
              </a:rPr>
              <a:t>極形式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6" grpId="0"/>
      <p:bldP spid="27" grpId="0"/>
      <p:bldP spid="28" grpId="0"/>
      <p:bldP spid="31" grpId="0" animBg="1"/>
      <p:bldP spid="29" grpId="0"/>
      <p:bldP spid="10" grpId="0" animBg="1"/>
      <p:bldP spid="25" grpId="0"/>
      <p:bldP spid="37" grpId="0" animBg="1"/>
      <p:bldP spid="38" grpId="0" animBg="1"/>
      <p:bldP spid="39" grpId="0"/>
      <p:bldP spid="40" grpId="0"/>
      <p:bldP spid="42" grpId="0" animBg="1"/>
      <p:bldP spid="4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練習問題１７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600200"/>
                <a:ext cx="10513168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複素数平面上の３点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について、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OA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かつ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AOB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であるとき、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複素数を求めよ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ja-JP" altLang="en-US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原点を中心として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だけ回転し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絶対値を２倍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し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た点であるから、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を表す複素数は</m:t>
                      </m:r>
                    </m:oMath>
                  </m:oMathPara>
                </a14:m>
                <a:endParaRPr lang="en-US" altLang="ja-JP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2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よって、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または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600200"/>
                <a:ext cx="10513168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37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例題（回転：原点中心でない場合）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とする。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を、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中心として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だけ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回転した点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複素数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を求めよ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:endParaRPr lang="en-US" altLang="ja-JP" dirty="0"/>
              </a:p>
              <a:p>
                <a:pPr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ポイント：回転の中心を原点にするために、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　　　　　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solidFill>
                      <a:srgbClr val="FF0000"/>
                    </a:solidFill>
                  </a:rPr>
                  <a:t>を原点に移す。</a:t>
                </a: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  <a:blipFill rotWithShape="0"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V="1">
            <a:off x="7288647" y="3861048"/>
            <a:ext cx="11550" cy="256834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305962" y="5301208"/>
            <a:ext cx="4626940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882083" y="5253125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83" y="5253125"/>
                <a:ext cx="508473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0581743" y="5301208"/>
                <a:ext cx="48122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743" y="5301208"/>
                <a:ext cx="481221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814492" y="3814553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92" y="3814553"/>
                <a:ext cx="489236" cy="480131"/>
              </a:xfrm>
              <a:prstGeom prst="rect">
                <a:avLst/>
              </a:prstGeom>
              <a:blipFill rotWithShape="0"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 flipH="1" flipV="1">
            <a:off x="8375920" y="4854553"/>
            <a:ext cx="1602527" cy="8066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9910836" y="5727532"/>
                <a:ext cx="410048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836" y="5727532"/>
                <a:ext cx="410048" cy="387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8450955" y="4596842"/>
                <a:ext cx="591508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55" y="4596842"/>
                <a:ext cx="591508" cy="480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/>
          <p:cNvCxnSpPr/>
          <p:nvPr/>
        </p:nvCxnSpPr>
        <p:spPr>
          <a:xfrm flipH="1" flipV="1">
            <a:off x="7300197" y="5291261"/>
            <a:ext cx="1602527" cy="8066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830716" y="6165304"/>
                <a:ext cx="492122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6" y="6165304"/>
                <a:ext cx="492122" cy="3877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コネクタ 44"/>
          <p:cNvCxnSpPr/>
          <p:nvPr/>
        </p:nvCxnSpPr>
        <p:spPr>
          <a:xfrm flipV="1">
            <a:off x="7363626" y="4865132"/>
            <a:ext cx="998694" cy="40382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8950220" y="5667168"/>
            <a:ext cx="1032624" cy="41881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7311747" y="4417845"/>
            <a:ext cx="1638473" cy="85111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8704159" y="3933056"/>
                <a:ext cx="463267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159" y="3933056"/>
                <a:ext cx="463267" cy="3877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/>
          <p:cNvCxnSpPr/>
          <p:nvPr/>
        </p:nvCxnSpPr>
        <p:spPr>
          <a:xfrm flipH="1">
            <a:off x="8362320" y="4008729"/>
            <a:ext cx="1638473" cy="85111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10054852" y="3717032"/>
                <a:ext cx="379911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852" y="3717032"/>
                <a:ext cx="379911" cy="3877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 flipH="1">
            <a:off x="8997729" y="4003439"/>
            <a:ext cx="933527" cy="392103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406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5" grpId="0" animBg="1"/>
      <p:bldP spid="37" grpId="0"/>
      <p:bldP spid="44" grpId="0" animBg="1"/>
      <p:bldP spid="59" grpId="0" animBg="1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例題：解法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原点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移るような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平行移動で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それぞれ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移るとすると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=2−2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ja-JP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は、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原点を中心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として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だけ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回転した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点であるから、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よって、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altLang="ja-JP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ja-JP" dirty="0"/>
              </a:p>
              <a:p>
                <a:pPr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2234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mtClean="0"/>
              <a:t>まとめ（</a:t>
            </a:r>
            <a:r>
              <a:rPr kumimoji="1" lang="ja-JP" altLang="en-US" dirty="0" smtClean="0"/>
              <a:t>複素数平面上での回転移動）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b="0" i="1" dirty="0" smtClean="0">
                          <a:latin typeface="Cambria Math" panose="02040503050406030204" pitchFamily="18" charset="0"/>
                        </a:rPr>
                        <m:t>原点を中心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として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回転した点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ja-JP" b="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点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を点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を中心として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回転した点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51411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379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 smtClean="0"/>
                  <a:t>極形式</a:t>
                </a:r>
                <a14:m>
                  <m:oMath xmlns:m="http://schemas.openxmlformats.org/officeDocument/2006/math">
                    <m:r>
                      <a:rPr lang="ja-JP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/>
                  <a:t>は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/>
                  <a:t>の絶対値に等しい。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b="1" dirty="0" smtClean="0"/>
              </a:p>
              <a:p>
                <a:r>
                  <a:rPr lang="ja-JP" altLang="en-US" b="1" dirty="0" smtClean="0"/>
                  <a:t>角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/>
                  <a:t>を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/>
                  <a:t>の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偏角</a:t>
                </a:r>
                <a:r>
                  <a:rPr lang="ja-JP" altLang="en-US" b="1" dirty="0" smtClean="0"/>
                  <a:t>といい、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𝐚𝐫𝐠</m:t>
                    </m:r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 smtClean="0"/>
                  <a:t>で表す。</a:t>
                </a:r>
                <a:endParaRPr lang="en-US" altLang="ja-JP" b="1" dirty="0" smtClean="0"/>
              </a:p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𝐚𝐫𝐠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altLang="ja-JP" b="1" i="1" dirty="0" smtClean="0"/>
              </a:p>
              <a:p>
                <a14:m>
                  <m:oMath xmlns:m="http://schemas.openxmlformats.org/officeDocument/2006/math">
                    <m:r>
                      <a:rPr lang="ja-JP" altLang="en-US" b="1" i="1" dirty="0">
                        <a:latin typeface="Cambria Math" panose="02040503050406030204" pitchFamily="18" charset="0"/>
                      </a:rPr>
                      <m:t>偏角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は、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 smtClean="0"/>
                  <a:t> の範囲ではただ１通りに定まる。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偏角の一つを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とすると、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の偏角は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 smtClean="0"/>
                  <a:t>と表される（</a:t>
                </a:r>
                <a:r>
                  <a:rPr lang="en-US" altLang="ja-JP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dirty="0" smtClean="0"/>
                  <a:t> は整数）。</a:t>
                </a:r>
                <a:endParaRPr lang="ja-JP" altLang="en-US" dirty="0"/>
              </a:p>
              <a:p>
                <a:r>
                  <a:rPr kumimoji="1" lang="en-US" altLang="ja-JP" dirty="0" smtClean="0"/>
                  <a:t>※</a:t>
                </a:r>
                <a:r>
                  <a:rPr kumimoji="1" lang="ja-JP" altLang="en-US" dirty="0" smtClean="0"/>
                  <a:t>複素数を極形式で表すとき、その複素数は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/>
                  <a:t>でない。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33" t="-2667" r="-1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0114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練習問題８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複素数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を極形式で表せ。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の絶対値を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偏角を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とすると、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　より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　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altLang="ja-JP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sin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 となる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(0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ja-JP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よって、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0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練習問題９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複素数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1−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を極形式で表せ。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の絶対値を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偏角を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とすると、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　より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altLang="ja-JP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sin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 となる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ja-JP" dirty="0" smtClean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>
                    <a:latin typeface="Cambria Math" panose="02040503050406030204" pitchFamily="18" charset="0"/>
                    <a:cs typeface="Times New Roman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≦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&lt;2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よって、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0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9686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練習問題１０</a:t>
            </a:r>
            <a:r>
              <a:rPr kumimoji="1"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次の複素数を極形式で表せ。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99" t="-29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2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0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0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Euphemia" pitchFamily="34" charset="0"/>
                  <a:buAutoNum type="arabicParenBoth"/>
                </a:pP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ja-JP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99" t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7395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共役な複素数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4896268" y="4035429"/>
            <a:ext cx="478634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6382444" y="4070952"/>
            <a:ext cx="4626940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904918" y="4005064"/>
                <a:ext cx="508473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kumimoji="1" lang="ja-JP" altLang="en-US" sz="2800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918" y="4005064"/>
                <a:ext cx="508473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509735" y="4005064"/>
                <a:ext cx="48122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735" y="4005064"/>
                <a:ext cx="481221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909335" y="1412776"/>
                <a:ext cx="489236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itchFamily="18" charset="0"/>
                  <a:ea typeface="小塚明朝 Pro H" pitchFamily="18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335" y="1412776"/>
                <a:ext cx="489236" cy="480131"/>
              </a:xfrm>
              <a:prstGeom prst="rect">
                <a:avLst/>
              </a:prstGeom>
              <a:blipFill rotWithShape="0">
                <a:blip r:embed="rId4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 flipH="1" flipV="1">
            <a:off x="9643184" y="2232622"/>
            <a:ext cx="41661" cy="3639347"/>
          </a:xfrm>
          <a:prstGeom prst="line">
            <a:avLst/>
          </a:prstGeom>
          <a:ln w="12700">
            <a:solidFill>
              <a:schemeClr val="tx1"/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9527042" y="1844824"/>
                <a:ext cx="354264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42" y="1844824"/>
                <a:ext cx="354264" cy="387798"/>
              </a:xfrm>
              <a:prstGeom prst="rect">
                <a:avLst/>
              </a:prstGeom>
              <a:blipFill rotWithShape="0">
                <a:blip r:embed="rId5"/>
                <a:stretch>
                  <a:fillRect l="-12069"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9573631" y="5993530"/>
                <a:ext cx="275717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kumimoji="1" lang="ja-JP" alt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31" y="5993530"/>
                <a:ext cx="275717" cy="387798"/>
              </a:xfrm>
              <a:prstGeom prst="rect">
                <a:avLst/>
              </a:prstGeom>
              <a:blipFill rotWithShape="0">
                <a:blip r:embed="rId6"/>
                <a:stretch>
                  <a:fillRect l="-17391" r="-3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/>
          <p:cNvCxnSpPr/>
          <p:nvPr/>
        </p:nvCxnSpPr>
        <p:spPr>
          <a:xfrm flipH="1">
            <a:off x="7288647" y="2247562"/>
            <a:ext cx="2357637" cy="18233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49" idx="0"/>
          </p:cNvCxnSpPr>
          <p:nvPr/>
        </p:nvCxnSpPr>
        <p:spPr>
          <a:xfrm flipH="1" flipV="1">
            <a:off x="7288647" y="4074234"/>
            <a:ext cx="2391711" cy="180072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/>
          <p:nvPr/>
        </p:nvCxnSpPr>
        <p:spPr>
          <a:xfrm rot="16200000" flipV="1">
            <a:off x="7620948" y="3831617"/>
            <a:ext cx="343510" cy="144016"/>
          </a:xfrm>
          <a:prstGeom prst="curvedConnector3">
            <a:avLst>
              <a:gd name="adj1" fmla="val 94900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線コネクタ 38"/>
          <p:cNvCxnSpPr/>
          <p:nvPr/>
        </p:nvCxnSpPr>
        <p:spPr>
          <a:xfrm rot="5400000" flipH="1" flipV="1">
            <a:off x="7643541" y="4207071"/>
            <a:ext cx="348528" cy="88545"/>
          </a:xfrm>
          <a:prstGeom prst="curvedConnector3">
            <a:avLst>
              <a:gd name="adj1" fmla="val 12068"/>
            </a:avLst>
          </a:prstGeom>
          <a:ln w="12700">
            <a:solidFill>
              <a:schemeClr val="accent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弧 47"/>
          <p:cNvSpPr/>
          <p:nvPr/>
        </p:nvSpPr>
        <p:spPr>
          <a:xfrm rot="19351632">
            <a:off x="7003430" y="2644051"/>
            <a:ext cx="3546742" cy="1801541"/>
          </a:xfrm>
          <a:prstGeom prst="arc">
            <a:avLst>
              <a:gd name="adj1" fmla="val 11837520"/>
              <a:gd name="adj2" fmla="val 2048663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弧 48"/>
          <p:cNvSpPr/>
          <p:nvPr/>
        </p:nvSpPr>
        <p:spPr>
          <a:xfrm rot="13061617">
            <a:off x="6998368" y="3677238"/>
            <a:ext cx="3546742" cy="1801541"/>
          </a:xfrm>
          <a:prstGeom prst="arc">
            <a:avLst>
              <a:gd name="adj1" fmla="val 11837520"/>
              <a:gd name="adj2" fmla="val 2048663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8046465" y="2646668"/>
                <a:ext cx="360547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465" y="2646668"/>
                <a:ext cx="360547" cy="387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8061463" y="5084369"/>
                <a:ext cx="360547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463" y="5084369"/>
                <a:ext cx="360547" cy="3877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7915212" y="3645024"/>
                <a:ext cx="578299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212" y="3645024"/>
                <a:ext cx="578299" cy="480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7773431" y="4056186"/>
                <a:ext cx="84600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31" y="4056186"/>
                <a:ext cx="846001" cy="480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/>
          <p:cNvSpPr/>
          <p:nvPr/>
        </p:nvSpPr>
        <p:spPr>
          <a:xfrm>
            <a:off x="9451649" y="3861048"/>
            <a:ext cx="213569" cy="213569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1741927" y="2033090"/>
                <a:ext cx="3632405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ba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27" y="2033090"/>
                <a:ext cx="3632405" cy="3877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1301980" y="2897186"/>
                <a:ext cx="4744632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ba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80" y="2897186"/>
                <a:ext cx="4744632" cy="3877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1557908" y="4342418"/>
                <a:ext cx="4085221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1" i="1" smtClean="0">
                          <a:latin typeface="Cambria Math" panose="02040503050406030204" pitchFamily="18" charset="0"/>
                        </a:rPr>
                        <m:t>よって、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𝐚𝐫𝐠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ba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𝐚𝐫𝐠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8" y="4342418"/>
                <a:ext cx="4085221" cy="387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1413892" y="1557141"/>
                <a:ext cx="4536498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複素数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b="1" i="1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共役複素数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2" y="1557141"/>
                <a:ext cx="4536498" cy="3877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3107862" y="2465138"/>
                <a:ext cx="1258358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1" i="1">
                          <a:latin typeface="Cambria Math" panose="02040503050406030204" pitchFamily="18" charset="0"/>
                        </a:rPr>
                        <m:t>または</m:t>
                      </m:r>
                    </m:oMath>
                  </m:oMathPara>
                </a14:m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62" y="2465138"/>
                <a:ext cx="1258358" cy="3877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2854052" y="3401242"/>
                <a:ext cx="1976502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1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kumimoji="1" lang="ja-JP" altLang="en-US" sz="2800" b="1" i="1" smtClean="0">
                          <a:latin typeface="Cambria Math" panose="02040503050406030204" pitchFamily="18" charset="0"/>
                        </a:rPr>
                        <m:t>表せる</m:t>
                      </m:r>
                      <m:r>
                        <a:rPr kumimoji="1" lang="ja-JP" altLang="en-US" sz="2800" b="1" i="1"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52" y="3401242"/>
                <a:ext cx="1976502" cy="3877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7448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6" grpId="0"/>
      <p:bldP spid="30" grpId="0"/>
      <p:bldP spid="48" grpId="0" animBg="1"/>
      <p:bldP spid="49" grpId="0" animBg="1"/>
      <p:bldP spid="55" grpId="0" animBg="1"/>
      <p:bldP spid="56" grpId="0" animBg="1"/>
      <p:bldP spid="57" grpId="0"/>
      <p:bldP spid="62" grpId="0"/>
      <p:bldP spid="63" grpId="0" animBg="1"/>
      <p:bldP spid="73" grpId="0"/>
      <p:bldP spid="74" grpId="0"/>
      <p:bldP spid="75" grpId="0"/>
      <p:bldP spid="77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練習問題１１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複素数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の極形式を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b="0" i="1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とする。このとき、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−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</m:oMath>
                </a14:m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ja-JP" altLang="en-US" dirty="0" smtClean="0">
                    <a:latin typeface="Times New Roman" pitchFamily="18" charset="0"/>
                    <a:cs typeface="Times New Roman" pitchFamily="18" charset="0"/>
                  </a:rPr>
                  <a:t>をそれぞれ極形式で表せ。</a:t>
                </a:r>
                <a:endParaRPr kumimoji="1"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 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b="0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>
                  <a:buNone/>
                </a:pPr>
                <a:endParaRPr lang="en-US" altLang="ja-JP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 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ja-JP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kumimoji="1" lang="ja-JP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8249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5292F0-C5C9-4F7B-BB09-E7C460630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</Template>
  <TotalTime>0</TotalTime>
  <Words>594</Words>
  <Application>Microsoft Office PowerPoint</Application>
  <PresentationFormat>ユーザー設定</PresentationFormat>
  <Paragraphs>285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HGP創英角ﾎﾟｯﾌﾟ体</vt:lpstr>
      <vt:lpstr>HG丸ｺﾞｼｯｸM-PRO</vt:lpstr>
      <vt:lpstr>Meiryo UI</vt:lpstr>
      <vt:lpstr>小塚明朝 Pro H</vt:lpstr>
      <vt:lpstr>Arial</vt:lpstr>
      <vt:lpstr>Cambria Math</vt:lpstr>
      <vt:lpstr>Euphemia</vt:lpstr>
      <vt:lpstr>Times New Roman</vt:lpstr>
      <vt:lpstr>TS102787947</vt:lpstr>
      <vt:lpstr>数学Ⅲ</vt:lpstr>
      <vt:lpstr>極形式</vt:lpstr>
      <vt:lpstr>極形式</vt:lpstr>
      <vt:lpstr>極形式　z=r( cos θ+i sin θ)</vt:lpstr>
      <vt:lpstr>練習問題８</vt:lpstr>
      <vt:lpstr>練習問題９</vt:lpstr>
      <vt:lpstr>練習問題１０ 次の複素数を極形式で表せ。</vt:lpstr>
      <vt:lpstr>共役な複素数</vt:lpstr>
      <vt:lpstr>練習問題１１</vt:lpstr>
      <vt:lpstr>z と α の違い</vt:lpstr>
      <vt:lpstr>複素数の乗法、除法</vt:lpstr>
      <vt:lpstr>複素数の積</vt:lpstr>
      <vt:lpstr>複素数の積と絶対値、偏角</vt:lpstr>
      <vt:lpstr>複素数の商</vt:lpstr>
      <vt:lpstr>複素数の商と絶対値、偏角</vt:lpstr>
      <vt:lpstr>練習問題１２</vt:lpstr>
      <vt:lpstr>練習問題１３</vt:lpstr>
      <vt:lpstr>練習問題１４</vt:lpstr>
      <vt:lpstr>複素数平面上での積①</vt:lpstr>
      <vt:lpstr>複素数平面上での積①</vt:lpstr>
      <vt:lpstr>練習問題１４</vt:lpstr>
      <vt:lpstr>練習問題１５</vt:lpstr>
      <vt:lpstr>複素数平面上での積②</vt:lpstr>
      <vt:lpstr>複素数平面上での積②</vt:lpstr>
      <vt:lpstr>練習問題１６</vt:lpstr>
      <vt:lpstr>練習問題１６解答   z=cos π/3+i sin π/3  ,¯z=cos(-π/3)+i sin(-π/3)</vt:lpstr>
      <vt:lpstr>例題（複素数平面上での回転移動）</vt:lpstr>
      <vt:lpstr>練習問題１７</vt:lpstr>
      <vt:lpstr>例題（複素数平面上での回転移動）</vt:lpstr>
      <vt:lpstr>練習問題１７</vt:lpstr>
      <vt:lpstr>例題（回転：原点中心でない場合）</vt:lpstr>
      <vt:lpstr>例題：解法</vt:lpstr>
      <vt:lpstr>まとめ（複素数平面上での回転移動）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2014-05-26T22:57:00Z</dcterms:created>
  <dcterms:modified xsi:type="dcterms:W3CDTF">2014-11-12T02:13:28Z</dcterms:modified>
  <cp:contentStatus>最終版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  <property fmtid="{D5CDD505-2E9C-101B-9397-08002B2CF9AE}" pid="3" name="_MarkAsFinal">
    <vt:bool>true</vt:bool>
  </property>
</Properties>
</file>