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5"/>
  </p:notesMasterIdLst>
  <p:handoutMasterIdLst>
    <p:handoutMasterId r:id="rId26"/>
  </p:handoutMasterIdLst>
  <p:sldIdLst>
    <p:sldId id="256" r:id="rId3"/>
    <p:sldId id="283" r:id="rId4"/>
    <p:sldId id="325" r:id="rId5"/>
    <p:sldId id="296" r:id="rId6"/>
    <p:sldId id="282" r:id="rId7"/>
    <p:sldId id="298" r:id="rId8"/>
    <p:sldId id="326" r:id="rId9"/>
    <p:sldId id="297" r:id="rId10"/>
    <p:sldId id="303" r:id="rId11"/>
    <p:sldId id="327" r:id="rId12"/>
    <p:sldId id="304" r:id="rId13"/>
    <p:sldId id="328" r:id="rId14"/>
    <p:sldId id="329" r:id="rId15"/>
    <p:sldId id="330" r:id="rId16"/>
    <p:sldId id="331" r:id="rId17"/>
    <p:sldId id="332" r:id="rId18"/>
    <p:sldId id="335" r:id="rId19"/>
    <p:sldId id="336" r:id="rId20"/>
    <p:sldId id="337" r:id="rId21"/>
    <p:sldId id="338" r:id="rId22"/>
    <p:sldId id="339" r:id="rId23"/>
    <p:sldId id="340" r:id="rId24"/>
  </p:sldIdLst>
  <p:sldSz cx="12188825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1" autoAdjust="0"/>
    <p:restoredTop sz="94660"/>
  </p:normalViewPr>
  <p:slideViewPr>
    <p:cSldViewPr showGuides="1">
      <p:cViewPr varScale="1">
        <p:scale>
          <a:sx n="62" d="100"/>
          <a:sy n="62" d="100"/>
        </p:scale>
        <p:origin x="792" y="56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BDB7646E-8811-423A-9C42-2CBFADA00A96}" type="datetimeFigureOut">
              <a:rPr kumimoji="1" lang="en-US" altLang="ja-JP" smtClean="0"/>
              <a:pPr/>
              <a:t>12/8/2014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04360E59-1627-4404-ACC5-51C744AB0F27}" type="slidenum">
              <a:rPr kumimoji="1" lang="en-US" altLang="ja-JP" smtClean="0"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>
                <a:solidFill>
                  <a:schemeClr val="tx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ja-JP" altLang="en-US"/>
              <a:pPr/>
              <a:t>2014/12/8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kumimoji="1" lang="ja-JP"/>
          </a:p>
        </p:txBody>
      </p:sp>
      <p:sp>
        <p:nvSpPr>
          <p:cNvPr id="5" name="メモ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>
                <a:solidFill>
                  <a:schemeClr val="tx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 7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0" name="四角形 9"/>
          <p:cNvSpPr/>
          <p:nvPr/>
        </p:nvSpPr>
        <p:spPr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1" name="四角形 10"/>
          <p:cNvSpPr/>
          <p:nvPr/>
        </p:nvSpPr>
        <p:spPr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2" name="四角形 11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13" name="直線コネクタ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四角形 13"/>
          <p:cNvSpPr/>
          <p:nvPr/>
        </p:nvSpPr>
        <p:spPr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15" name="直線コネクタ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 latinLnBrk="0">
              <a:defRPr kumimoji="1" lang="ja-JP" sz="5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 latinLnBrk="0">
              <a:spcBef>
                <a:spcPts val="0"/>
              </a:spcBef>
              <a:buNone/>
              <a:defRPr kumimoji="1" lang="ja-JP" sz="3200">
                <a:solidFill>
                  <a:schemeClr val="tx1"/>
                </a:solidFill>
              </a:defRPr>
            </a:lvl1pPr>
            <a:lvl2pPr marL="4572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C2C6F8EA-316C-41DE-B9A4-EDCC3A85ED9A}" type="datetimeFigureOut">
              <a:rPr lang="ja-JP" altLang="en-US"/>
              <a:pPr/>
              <a:t>2014/12/8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 latinLnBrk="0">
              <a:defRPr kumimoji="1" lang="ja-JP"/>
            </a:lvl5pPr>
            <a:lvl6pPr latinLnBrk="0">
              <a:defRPr kumimoji="1" lang="ja-JP"/>
            </a:lvl6pPr>
            <a:lvl7pPr latinLnBrk="0">
              <a:defRPr kumimoji="1" lang="ja-JP"/>
            </a:lvl7pPr>
            <a:lvl8pPr latinLnBrk="0">
              <a:defRPr kumimoji="1" lang="ja-JP"/>
            </a:lvl8pPr>
            <a:lvl9pPr latinLnBrk="0">
              <a:defRPr kumimoji="1" lang="ja-JP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2014/12/8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p:transition spd="med"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8" name="四角形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0" name="四角形 9"/>
          <p:cNvSpPr/>
          <p:nvPr/>
        </p:nvSpPr>
        <p:spPr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/>
          </a:p>
        </p:txBody>
      </p:sp>
      <p:cxnSp>
        <p:nvCxnSpPr>
          <p:cNvPr id="11" name="直線コネクタ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kumimoji="1" lang="ja-JP"/>
          </a:p>
        </p:txBody>
      </p:sp>
      <p:cxnSp>
        <p:nvCxnSpPr>
          <p:cNvPr id="14" name="直線コネクタ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縦書きテキスト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2014/12/8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p:transition spd="med"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800" b="1"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5pPr latinLnBrk="0">
              <a:defRPr kumimoji="1" lang="ja-JP"/>
            </a:lvl5pPr>
            <a:lvl6pPr latinLnBrk="0">
              <a:defRPr kumimoji="1" lang="ja-JP"/>
            </a:lvl6pPr>
            <a:lvl7pPr latinLnBrk="0">
              <a:defRPr kumimoji="1" lang="ja-JP"/>
            </a:lvl7pPr>
            <a:lvl8pPr latinLnBrk="0">
              <a:defRPr kumimoji="1" lang="ja-JP"/>
            </a:lvl8pPr>
            <a:lvl9pPr latinLnBrk="0">
              <a:defRPr kumimoji="1" lang="ja-JP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2014/12/8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四角形 18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0" name="四角形 19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4" name="四角形 23"/>
          <p:cNvSpPr/>
          <p:nvPr/>
        </p:nvSpPr>
        <p:spPr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1" name="四角形 20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22" name="直線コネクタ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四角形 15"/>
          <p:cNvSpPr/>
          <p:nvPr/>
        </p:nvSpPr>
        <p:spPr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 kumimoji="1" lang="ja-JP"/>
          </a:p>
        </p:txBody>
      </p:sp>
      <p:cxnSp>
        <p:nvCxnSpPr>
          <p:cNvPr id="23" name="直線コネクタ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四角形 25"/>
          <p:cNvSpPr/>
          <p:nvPr/>
        </p:nvSpPr>
        <p:spPr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7" name="四角形 26"/>
          <p:cNvSpPr/>
          <p:nvPr/>
        </p:nvSpPr>
        <p:spPr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8" name="四角形 27"/>
          <p:cNvSpPr/>
          <p:nvPr/>
        </p:nvSpPr>
        <p:spPr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9" name="四角形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30" name="四角形 29"/>
          <p:cNvSpPr/>
          <p:nvPr/>
        </p:nvSpPr>
        <p:spPr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31" name="直線コネクタ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四角形 31"/>
          <p:cNvSpPr/>
          <p:nvPr/>
        </p:nvSpPr>
        <p:spPr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33" name="直線コネクタ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C2C6F8EA-316C-41DE-B9A4-EDCC3A85ED9A}" type="datetimeFigureOut">
              <a:rPr lang="ja-JP" altLang="en-US"/>
              <a:pPr/>
              <a:t>2014/12/8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6" name="スライド番号プレースホルダー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 latinLnBrk="0">
              <a:defRPr kumimoji="1" lang="ja-JP" sz="5400" b="0" cap="none" baseline="0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3200">
                <a:solidFill>
                  <a:schemeClr val="tx1"/>
                </a:solidFill>
              </a:defRPr>
            </a:lvl1pPr>
            <a:lvl2pPr marL="457200" indent="0" latinLnBrk="0">
              <a:buNone/>
              <a:defRPr kumimoji="1" lang="ja-JP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kumimoji="1" lang="ja-JP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p:transition spd="med"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 latinLnBrk="0">
              <a:defRPr kumimoji="1" lang="ja-JP" sz="2800"/>
            </a:lvl1pPr>
            <a:lvl2pPr latinLnBrk="0">
              <a:defRPr kumimoji="1" lang="ja-JP" sz="2400"/>
            </a:lvl2pPr>
            <a:lvl3pPr latinLnBrk="0">
              <a:defRPr kumimoji="1" lang="ja-JP" sz="2000"/>
            </a:lvl3pPr>
            <a:lvl4pPr latinLnBrk="0">
              <a:defRPr kumimoji="1" lang="ja-JP" sz="1800"/>
            </a:lvl4pPr>
            <a:lvl5pPr latinLnBrk="0">
              <a:defRPr kumimoji="1" lang="ja-JP" sz="1800"/>
            </a:lvl5pPr>
            <a:lvl6pPr latinLnBrk="0">
              <a:defRPr kumimoji="1" lang="ja-JP" sz="1800"/>
            </a:lvl6pPr>
            <a:lvl7pPr latinLnBrk="0">
              <a:defRPr kumimoji="1" lang="ja-JP" sz="1800"/>
            </a:lvl7pPr>
            <a:lvl8pPr latinLnBrk="0">
              <a:defRPr kumimoji="1" lang="ja-JP" sz="1800"/>
            </a:lvl8pPr>
            <a:lvl9pPr latinLnBrk="0">
              <a:defRPr kumimoji="1" lang="ja-JP"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 latinLnBrk="0">
              <a:defRPr kumimoji="1" lang="ja-JP" sz="2800"/>
            </a:lvl1pPr>
            <a:lvl2pPr latinLnBrk="0">
              <a:defRPr kumimoji="1" lang="ja-JP" sz="2400"/>
            </a:lvl2pPr>
            <a:lvl3pPr latinLnBrk="0">
              <a:defRPr kumimoji="1" lang="ja-JP" sz="2000"/>
            </a:lvl3pPr>
            <a:lvl4pPr latinLnBrk="0">
              <a:defRPr kumimoji="1" lang="ja-JP" sz="1800"/>
            </a:lvl4pPr>
            <a:lvl5pPr latinLnBrk="0">
              <a:defRPr kumimoji="1" lang="ja-JP" sz="1800"/>
            </a:lvl5pPr>
            <a:lvl6pPr latinLnBrk="0">
              <a:defRPr kumimoji="1" lang="ja-JP" sz="1800" baseline="0"/>
            </a:lvl6pPr>
            <a:lvl7pPr latinLnBrk="0">
              <a:defRPr kumimoji="1" lang="ja-JP" sz="1800" baseline="0"/>
            </a:lvl7pPr>
            <a:lvl8pPr latinLnBrk="0">
              <a:defRPr kumimoji="1" lang="ja-JP" sz="1800" baseline="0"/>
            </a:lvl8pPr>
            <a:lvl9pPr latinLnBrk="0">
              <a:defRPr kumimoji="1" lang="ja-JP" sz="1800" baseline="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2014/12/8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p:transition spd="med"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>
            <a:lvl1pPr latinLnBrk="0">
              <a:defRPr kumimoji="1" lang="ja-JP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2400" b="0" cap="all" baseline="0"/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 latinLnBrk="0">
              <a:defRPr kumimoji="1" lang="ja-JP" sz="2400"/>
            </a:lvl1pPr>
            <a:lvl2pPr latinLnBrk="0">
              <a:defRPr kumimoji="1" lang="ja-JP" sz="2000"/>
            </a:lvl2pPr>
            <a:lvl3pPr latinLnBrk="0">
              <a:defRPr kumimoji="1" lang="ja-JP" sz="1800"/>
            </a:lvl3pPr>
            <a:lvl4pPr latinLnBrk="0">
              <a:defRPr kumimoji="1" lang="ja-JP" sz="1600"/>
            </a:lvl4pPr>
            <a:lvl5pPr latinLnBrk="0">
              <a:defRPr kumimoji="1" lang="ja-JP" sz="1600"/>
            </a:lvl5pPr>
            <a:lvl6pPr latinLnBrk="0">
              <a:defRPr kumimoji="1" lang="ja-JP" sz="1600"/>
            </a:lvl6pPr>
            <a:lvl7pPr latinLnBrk="0">
              <a:defRPr kumimoji="1" lang="ja-JP" sz="1600"/>
            </a:lvl7pPr>
            <a:lvl8pPr latinLnBrk="0">
              <a:defRPr kumimoji="1" lang="ja-JP" sz="1600" baseline="0"/>
            </a:lvl8pPr>
            <a:lvl9pPr latinLnBrk="0">
              <a:defRPr kumimoji="1" lang="ja-JP" sz="1600" baseline="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2400" b="0" cap="all" baseline="0"/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 latinLnBrk="0">
              <a:defRPr kumimoji="1" lang="ja-JP" sz="2400"/>
            </a:lvl1pPr>
            <a:lvl2pPr latinLnBrk="0">
              <a:defRPr kumimoji="1" lang="ja-JP" sz="2000"/>
            </a:lvl2pPr>
            <a:lvl3pPr latinLnBrk="0">
              <a:defRPr kumimoji="1" lang="ja-JP" sz="1800"/>
            </a:lvl3pPr>
            <a:lvl4pPr latinLnBrk="0">
              <a:defRPr kumimoji="1" lang="ja-JP" sz="1600"/>
            </a:lvl4pPr>
            <a:lvl5pPr latinLnBrk="0">
              <a:defRPr kumimoji="1" lang="ja-JP" sz="1600"/>
            </a:lvl5pPr>
            <a:lvl6pPr latinLnBrk="0">
              <a:defRPr kumimoji="1" lang="ja-JP" sz="1600"/>
            </a:lvl6pPr>
            <a:lvl7pPr latinLnBrk="0">
              <a:defRPr kumimoji="1" lang="ja-JP" sz="1600"/>
            </a:lvl7pPr>
            <a:lvl8pPr latinLnBrk="0">
              <a:defRPr kumimoji="1" lang="ja-JP" sz="1600"/>
            </a:lvl8pPr>
            <a:lvl9pPr latinLnBrk="0">
              <a:defRPr kumimoji="1" lang="ja-JP"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2014/12/8</a:t>
            </a:fld>
            <a:endParaRPr kumimoji="1"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2014/12/8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p:transition spd="med"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 4"/>
          <p:cNvSpPr/>
          <p:nvPr/>
        </p:nvSpPr>
        <p:spPr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6" name="四角形 5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cxnSp>
        <p:nvCxnSpPr>
          <p:cNvPr id="7" name="直線コネクタ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四角形 7"/>
          <p:cNvSpPr/>
          <p:nvPr/>
        </p:nvSpPr>
        <p:spPr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2014/12/8</a:t>
            </a:fld>
            <a:endParaRPr kumimoji="1"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p:transition spd="med"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 7"/>
          <p:cNvSpPr/>
          <p:nvPr/>
        </p:nvSpPr>
        <p:spPr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cxnSp>
        <p:nvCxnSpPr>
          <p:cNvPr id="10" name="直線コネクタ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四角形 10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 latinLnBrk="0">
              <a:defRPr kumimoji="1" lang="ja-JP" sz="2800" b="0" cap="all" baseline="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 latinLnBrk="0">
              <a:defRPr kumimoji="1" lang="ja-JP" sz="2800"/>
            </a:lvl1pPr>
            <a:lvl2pPr latinLnBrk="0">
              <a:defRPr kumimoji="1" lang="ja-JP" sz="2400"/>
            </a:lvl2pPr>
            <a:lvl3pPr latinLnBrk="0">
              <a:defRPr kumimoji="1" lang="ja-JP" sz="2000"/>
            </a:lvl3pPr>
            <a:lvl4pPr latinLnBrk="0">
              <a:defRPr kumimoji="1" lang="ja-JP" sz="1800"/>
            </a:lvl4pPr>
            <a:lvl5pPr latinLnBrk="0">
              <a:defRPr kumimoji="1" lang="ja-JP" sz="1800"/>
            </a:lvl5pPr>
            <a:lvl6pPr latinLnBrk="0">
              <a:defRPr kumimoji="1" lang="ja-JP" sz="1800"/>
            </a:lvl6pPr>
            <a:lvl7pPr latinLnBrk="0">
              <a:defRPr kumimoji="1" lang="ja-JP" sz="1800"/>
            </a:lvl7pPr>
            <a:lvl8pPr latinLnBrk="0">
              <a:defRPr kumimoji="1" lang="ja-JP" sz="1800" baseline="0"/>
            </a:lvl8pPr>
            <a:lvl9pPr latinLnBrk="0">
              <a:defRPr kumimoji="1" lang="ja-JP" sz="1800" baseline="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 latinLnBrk="0">
              <a:buNone/>
              <a:defRPr kumimoji="1" lang="ja-JP" sz="2000">
                <a:solidFill>
                  <a:schemeClr val="bg1"/>
                </a:solidFill>
              </a:defRPr>
            </a:lvl1pPr>
            <a:lvl2pPr marL="457200" indent="0" latinLnBrk="0">
              <a:buNone/>
              <a:defRPr kumimoji="1" lang="ja-JP" sz="1200"/>
            </a:lvl2pPr>
            <a:lvl3pPr marL="914400" indent="0" latinLnBrk="0">
              <a:buNone/>
              <a:defRPr kumimoji="1" lang="ja-JP" sz="1000"/>
            </a:lvl3pPr>
            <a:lvl4pPr marL="1371600" indent="0" latinLnBrk="0">
              <a:buNone/>
              <a:defRPr kumimoji="1" lang="ja-JP" sz="900"/>
            </a:lvl4pPr>
            <a:lvl5pPr marL="1828800" indent="0" latinLnBrk="0">
              <a:buNone/>
              <a:defRPr kumimoji="1" lang="ja-JP" sz="900"/>
            </a:lvl5pPr>
            <a:lvl6pPr marL="2286000" indent="0" latinLnBrk="0">
              <a:buNone/>
              <a:defRPr kumimoji="1" lang="ja-JP" sz="900"/>
            </a:lvl6pPr>
            <a:lvl7pPr marL="2743200" indent="0" latinLnBrk="0">
              <a:buNone/>
              <a:defRPr kumimoji="1" lang="ja-JP" sz="900"/>
            </a:lvl7pPr>
            <a:lvl8pPr marL="3200400" indent="0" latinLnBrk="0">
              <a:buNone/>
              <a:defRPr kumimoji="1" lang="ja-JP" sz="900"/>
            </a:lvl8pPr>
            <a:lvl9pPr marL="3657600" indent="0" latinLnBrk="0">
              <a:buNone/>
              <a:defRPr kumimoji="1" lang="ja-JP"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2014/12/8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四角形 10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8" name="四角形 7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 latinLnBrk="0">
              <a:defRPr kumimoji="1" lang="ja-JP"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 latinLnBrk="0">
              <a:buNone/>
              <a:defRPr kumimoji="1" lang="ja-JP" sz="2800"/>
            </a:lvl1pPr>
            <a:lvl2pPr marL="457200" indent="0" latinLnBrk="0">
              <a:buNone/>
              <a:defRPr kumimoji="1" lang="ja-JP" sz="2800"/>
            </a:lvl2pPr>
            <a:lvl3pPr marL="914400" indent="0" latinLnBrk="0">
              <a:buNone/>
              <a:defRPr kumimoji="1" lang="ja-JP" sz="2400"/>
            </a:lvl3pPr>
            <a:lvl4pPr marL="1371600" indent="0" latinLnBrk="0">
              <a:buNone/>
              <a:defRPr kumimoji="1" lang="ja-JP" sz="2000"/>
            </a:lvl4pPr>
            <a:lvl5pPr marL="1828800" indent="0" latinLnBrk="0">
              <a:buNone/>
              <a:defRPr kumimoji="1" lang="ja-JP" sz="2000"/>
            </a:lvl5pPr>
            <a:lvl6pPr marL="2286000" indent="0" latinLnBrk="0">
              <a:buNone/>
              <a:defRPr kumimoji="1" lang="ja-JP" sz="2000"/>
            </a:lvl6pPr>
            <a:lvl7pPr marL="2743200" indent="0" latinLnBrk="0">
              <a:buNone/>
              <a:defRPr kumimoji="1" lang="ja-JP" sz="2000"/>
            </a:lvl7pPr>
            <a:lvl8pPr marL="3200400" indent="0" latinLnBrk="0">
              <a:buNone/>
              <a:defRPr kumimoji="1" lang="ja-JP" sz="2000"/>
            </a:lvl8pPr>
            <a:lvl9pPr marL="3657600" indent="0" latinLnBrk="0">
              <a:buNone/>
              <a:defRPr kumimoji="1" lang="ja-JP"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 latinLnBrk="0">
              <a:buNone/>
              <a:defRPr kumimoji="1" lang="ja-JP" sz="2000">
                <a:solidFill>
                  <a:schemeClr val="tx1"/>
                </a:solidFill>
              </a:defRPr>
            </a:lvl1pPr>
            <a:lvl2pPr marL="457200" indent="0" latinLnBrk="0">
              <a:buNone/>
              <a:defRPr kumimoji="1" lang="ja-JP" sz="1200"/>
            </a:lvl2pPr>
            <a:lvl3pPr marL="914400" indent="0" latinLnBrk="0">
              <a:buNone/>
              <a:defRPr kumimoji="1" lang="ja-JP" sz="1000"/>
            </a:lvl3pPr>
            <a:lvl4pPr marL="1371600" indent="0" latinLnBrk="0">
              <a:buNone/>
              <a:defRPr kumimoji="1" lang="ja-JP" sz="900"/>
            </a:lvl4pPr>
            <a:lvl5pPr marL="1828800" indent="0" latinLnBrk="0">
              <a:buNone/>
              <a:defRPr kumimoji="1" lang="ja-JP" sz="900"/>
            </a:lvl5pPr>
            <a:lvl6pPr marL="2286000" indent="0" latinLnBrk="0">
              <a:buNone/>
              <a:defRPr kumimoji="1" lang="ja-JP" sz="900"/>
            </a:lvl6pPr>
            <a:lvl7pPr marL="2743200" indent="0" latinLnBrk="0">
              <a:buNone/>
              <a:defRPr kumimoji="1" lang="ja-JP" sz="900"/>
            </a:lvl7pPr>
            <a:lvl8pPr marL="3200400" indent="0" latinLnBrk="0">
              <a:buNone/>
              <a:defRPr kumimoji="1" lang="ja-JP" sz="900"/>
            </a:lvl8pPr>
            <a:lvl9pPr marL="3657600" indent="0" latinLnBrk="0">
              <a:buNone/>
              <a:defRPr kumimoji="1" lang="ja-JP"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2014/12/8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  <p:cxnSp>
        <p:nvCxnSpPr>
          <p:cNvPr id="10" name="直線コネクタ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8" name="四角形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9" name="四角形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13" name="四角形 12"/>
          <p:cNvSpPr/>
          <p:nvPr/>
        </p:nvSpPr>
        <p:spPr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cxnSp>
        <p:nvCxnSpPr>
          <p:cNvPr id="14" name="直線コネクタ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cxnSp>
        <p:nvCxnSpPr>
          <p:cNvPr id="16" name="直線コネクタ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kumimoji="1" lang="ja-JP" dirty="0"/>
              <a:t>マスター タイトルのスタイルを編集するには、ここをクリック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dirty="0"/>
              <a:t>マスター テキストのスタイルを編集するには、ここをクリック</a:t>
            </a:r>
          </a:p>
          <a:p>
            <a:pPr lvl="1"/>
            <a:r>
              <a:rPr kumimoji="1" lang="ja-JP" dirty="0"/>
              <a:t>第 2 レベル</a:t>
            </a:r>
          </a:p>
          <a:p>
            <a:pPr lvl="2"/>
            <a:r>
              <a:rPr kumimoji="1" lang="ja-JP" dirty="0"/>
              <a:t>第 3 レベル</a:t>
            </a:r>
          </a:p>
          <a:p>
            <a:pPr lvl="3"/>
            <a:r>
              <a:rPr kumimoji="1" lang="ja-JP" dirty="0"/>
              <a:t>第 4 レベル</a:t>
            </a:r>
          </a:p>
          <a:p>
            <a:pPr lvl="4"/>
            <a:r>
              <a:rPr kumimoji="1" lang="ja-JP" dirty="0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1200" cap="all" baseline="0">
                <a:solidFill>
                  <a:schemeClr val="tx1">
                    <a:lumMod val="60000"/>
                    <a:lumOff val="40000"/>
                  </a:schemeClr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fld id="{C2C6F8EA-316C-41DE-B9A4-EDCC3A85ED9A}" type="datetimeFigureOut">
              <a:rPr lang="en-US" altLang="zh-CN" smtClean="0"/>
              <a:pPr/>
              <a:t>12/8/2014</a:t>
            </a:fld>
            <a:endParaRPr lang="en-US" altLang="zh-CN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kumimoji="1" lang="ja-JP" sz="1200" cap="all" baseline="0">
                <a:solidFill>
                  <a:schemeClr val="tx1">
                    <a:lumMod val="60000"/>
                    <a:lumOff val="40000"/>
                  </a:schemeClr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1200" cap="all" baseline="0">
                <a:solidFill>
                  <a:schemeClr val="tx1">
                    <a:lumMod val="60000"/>
                    <a:lumOff val="40000"/>
                  </a:schemeClr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fld id="{7DC1BBB0-96F0-4077-A278-0F3FB5C104D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ja-JP" sz="3600" kern="1200">
          <a:solidFill>
            <a:schemeClr val="tx1">
              <a:lumMod val="75000"/>
            </a:schemeClr>
          </a:solidFill>
          <a:latin typeface="HGP創英角ﾎﾟｯﾌﾟ体" pitchFamily="50" charset="-128"/>
          <a:ea typeface="HGP創英角ﾎﾟｯﾌﾟ体" pitchFamily="50" charset="-128"/>
          <a:cs typeface="HGP創英角ﾎﾟｯﾌﾟ体" pitchFamily="50" charset="-128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kumimoji="1" lang="ja-JP" sz="28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HG丸ｺﾞｼｯｸM-PRO" pitchFamily="50" charset="-128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kumimoji="1" lang="ja-JP" sz="24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HG丸ｺﾞｼｯｸM-PRO" pitchFamily="50" charset="-128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kumimoji="1" lang="ja-JP" sz="20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HG丸ｺﾞｼｯｸM-PRO" pitchFamily="50" charset="-128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kumimoji="1" lang="ja-JP" sz="18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HG丸ｺﾞｼｯｸM-PRO" pitchFamily="50" charset="-128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kumimoji="1" lang="ja-JP" sz="18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HG丸ｺﾞｼｯｸM-PRO" pitchFamily="50" charset="-128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kumimoji="1" lang="ja-JP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kumimoji="1" lang="ja-JP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26.png"/><Relationship Id="rId3" Type="http://schemas.openxmlformats.org/officeDocument/2006/relationships/image" Target="../media/image23.png"/><Relationship Id="rId7" Type="http://schemas.openxmlformats.org/officeDocument/2006/relationships/image" Target="../media/image13.png"/><Relationship Id="rId12" Type="http://schemas.openxmlformats.org/officeDocument/2006/relationships/image" Target="../media/image2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19.png"/><Relationship Id="rId5" Type="http://schemas.openxmlformats.org/officeDocument/2006/relationships/image" Target="../media/image11.png"/><Relationship Id="rId10" Type="http://schemas.openxmlformats.org/officeDocument/2006/relationships/image" Target="../media/image18.png"/><Relationship Id="rId4" Type="http://schemas.openxmlformats.org/officeDocument/2006/relationships/image" Target="../media/image10.png"/><Relationship Id="rId9" Type="http://schemas.openxmlformats.org/officeDocument/2006/relationships/image" Target="../media/image17.png"/><Relationship Id="rId1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image" Target="../media/image30.png"/><Relationship Id="rId16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9.png"/><Relationship Id="rId18" Type="http://schemas.openxmlformats.org/officeDocument/2006/relationships/image" Target="../media/image6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17" Type="http://schemas.openxmlformats.org/officeDocument/2006/relationships/image" Target="../media/image63.png"/><Relationship Id="rId2" Type="http://schemas.openxmlformats.org/officeDocument/2006/relationships/image" Target="../media/image47.png"/><Relationship Id="rId16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57.png"/><Relationship Id="rId5" Type="http://schemas.openxmlformats.org/officeDocument/2006/relationships/image" Target="../media/image51.png"/><Relationship Id="rId15" Type="http://schemas.openxmlformats.org/officeDocument/2006/relationships/image" Target="../media/image6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Relationship Id="rId14" Type="http://schemas.openxmlformats.org/officeDocument/2006/relationships/image" Target="../media/image6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数学</a:t>
            </a:r>
            <a:r>
              <a:rPr kumimoji="1" lang="en-US" altLang="ja-JP" dirty="0" smtClean="0"/>
              <a:t>Ⅲ</a:t>
            </a:r>
            <a:endParaRPr kumimoji="1" 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複素数平面③</a:t>
            </a:r>
            <a:endParaRPr kumimoji="1" lang="ja-JP" dirty="0"/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1 </m:t>
                      </m:r>
                      <m:r>
                        <a:rPr lang="ja-JP" altLang="en-US" b="0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の</m:t>
                      </m:r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4 </m:t>
                      </m:r>
                      <m:r>
                        <a:rPr lang="ja-JP" altLang="en-US" b="0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乗根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593436" y="1600200"/>
                <a:ext cx="3348847" cy="45720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4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乗根は</m:t>
                      </m:r>
                    </m:oMath>
                  </m:oMathPara>
                </a14:m>
                <a:endParaRPr lang="en-US" altLang="ja-JP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=1=</m:t>
                      </m:r>
                      <m:r>
                        <m:rPr>
                          <m:sty m:val="p"/>
                        </m:rPr>
                        <a:rPr lang="en-US" altLang="ja-JP" b="0" i="1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0+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ja-JP" b="0" i="1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0, </m:t>
                      </m:r>
                    </m:oMath>
                  </m:oMathPara>
                </a14:m>
                <a:endParaRPr lang="en-US" altLang="ja-JP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cos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sin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altLang="ja-JP" b="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=−1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altLang="ja-JP" b="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altLang="ja-JP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cos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sin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altLang="ja-JP" i="1" dirty="0"/>
              </a:p>
              <a:p>
                <a:pPr marL="0" indent="0">
                  <a:buNone/>
                </a:pPr>
                <a:endParaRPr lang="en-US" altLang="ja-JP" i="1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3436" y="1600200"/>
                <a:ext cx="3348847" cy="4572000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rot="5400000" flipH="1" flipV="1">
            <a:off x="5934281" y="3893347"/>
            <a:ext cx="4786346" cy="1588"/>
          </a:xfrm>
          <a:prstGeom prst="straightConnector1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/>
          <p:cNvCxnSpPr/>
          <p:nvPr/>
        </p:nvCxnSpPr>
        <p:spPr>
          <a:xfrm>
            <a:off x="5539773" y="3933056"/>
            <a:ext cx="5836464" cy="0"/>
          </a:xfrm>
          <a:prstGeom prst="straightConnector1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8254652" y="3884973"/>
                <a:ext cx="508473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800" b="0" i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O</m:t>
                      </m:r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4652" y="3884973"/>
                <a:ext cx="508473" cy="4801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11134972" y="3933056"/>
                <a:ext cx="554639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𝒙</m:t>
                      </m:r>
                      <m:r>
                        <a:rPr lang="en-US" altLang="ja-JP" sz="28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34972" y="3933056"/>
                <a:ext cx="554639" cy="48013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7981440" y="1124744"/>
                <a:ext cx="489236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𝒚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1440" y="1124744"/>
                <a:ext cx="489236" cy="480131"/>
              </a:xfrm>
              <a:prstGeom prst="rect">
                <a:avLst/>
              </a:prstGeom>
              <a:blipFill rotWithShape="0">
                <a:blip r:embed="rId6"/>
                <a:stretch>
                  <a:fillRect b="-1410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10168997" y="3501008"/>
                <a:ext cx="605935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𝑧</m:t>
                          </m:r>
                        </m:e>
                        <m:sub>
                          <m:r>
                            <a:rPr kumimoji="1" lang="en-US" altLang="ja-JP" sz="2800" b="0" i="0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8997" y="3501008"/>
                <a:ext cx="605935" cy="480131"/>
              </a:xfrm>
              <a:prstGeom prst="rect">
                <a:avLst/>
              </a:prstGeom>
              <a:blipFill rotWithShape="0">
                <a:blip r:embed="rId7"/>
                <a:stretch>
                  <a:fillRect b="-50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コネクタ 9"/>
          <p:cNvCxnSpPr/>
          <p:nvPr/>
        </p:nvCxnSpPr>
        <p:spPr>
          <a:xfrm flipV="1">
            <a:off x="6415495" y="1949984"/>
            <a:ext cx="1911165" cy="1983072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8326660" y="1949984"/>
            <a:ext cx="1905259" cy="1969962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7894612" y="1484784"/>
                <a:ext cx="597663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𝑧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4612" y="1484784"/>
                <a:ext cx="597663" cy="480131"/>
              </a:xfrm>
              <a:prstGeom prst="rect">
                <a:avLst/>
              </a:prstGeom>
              <a:blipFill rotWithShape="0">
                <a:blip r:embed="rId8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円/楕円 21"/>
          <p:cNvSpPr/>
          <p:nvPr/>
        </p:nvSpPr>
        <p:spPr>
          <a:xfrm>
            <a:off x="6415495" y="1949984"/>
            <a:ext cx="3816424" cy="3816424"/>
          </a:xfrm>
          <a:prstGeom prst="ellipse">
            <a:avLst/>
          </a:prstGeom>
          <a:noFill/>
          <a:ln w="19050"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10166025" y="3933056"/>
                <a:ext cx="473206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1</m:t>
                      </m:r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6025" y="3933056"/>
                <a:ext cx="473206" cy="48013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8254652" y="1556792"/>
                <a:ext cx="399661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𝑖</m:t>
                      </m:r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4652" y="1556792"/>
                <a:ext cx="399661" cy="48013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8254652" y="5808073"/>
                <a:ext cx="667362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−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𝑖</m:t>
                      </m:r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4652" y="5808073"/>
                <a:ext cx="667362" cy="48013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/>
              <p:cNvSpPr txBox="1"/>
              <p:nvPr/>
            </p:nvSpPr>
            <p:spPr>
              <a:xfrm>
                <a:off x="5785552" y="3501008"/>
                <a:ext cx="740908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−1</m:t>
                      </m:r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テキスト ボックス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5552" y="3501008"/>
                <a:ext cx="740908" cy="48013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線コネクタ 31"/>
          <p:cNvCxnSpPr/>
          <p:nvPr/>
        </p:nvCxnSpPr>
        <p:spPr>
          <a:xfrm flipV="1">
            <a:off x="8334154" y="3933059"/>
            <a:ext cx="1905259" cy="1833349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/>
              <p:cNvSpPr txBox="1"/>
              <p:nvPr/>
            </p:nvSpPr>
            <p:spPr>
              <a:xfrm>
                <a:off x="5950396" y="3884973"/>
                <a:ext cx="605935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𝑧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1" name="テキスト ボックス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0396" y="3884973"/>
                <a:ext cx="605935" cy="480131"/>
              </a:xfrm>
              <a:prstGeom prst="rect">
                <a:avLst/>
              </a:prstGeom>
              <a:blipFill rotWithShape="0">
                <a:blip r:embed="rId13"/>
                <a:stretch>
                  <a:fillRect b="-50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7848547" y="5671673"/>
                <a:ext cx="605935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𝑧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547" y="5671673"/>
                <a:ext cx="605935" cy="480131"/>
              </a:xfrm>
              <a:prstGeom prst="rect">
                <a:avLst/>
              </a:prstGeom>
              <a:blipFill rotWithShape="0">
                <a:blip r:embed="rId14"/>
                <a:stretch>
                  <a:fillRect b="-50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線コネクタ 30"/>
          <p:cNvCxnSpPr/>
          <p:nvPr/>
        </p:nvCxnSpPr>
        <p:spPr>
          <a:xfrm flipH="1" flipV="1">
            <a:off x="6422990" y="3932167"/>
            <a:ext cx="1909576" cy="1834241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51377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8" grpId="0"/>
      <p:bldP spid="22" grpId="0" animBg="1"/>
      <p:bldP spid="23" grpId="0"/>
      <p:bldP spid="24" grpId="0"/>
      <p:bldP spid="25" grpId="0"/>
      <p:bldP spid="26" grpId="0"/>
      <p:bldP spid="61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ja-JP" altLang="en-US" b="0" i="1"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b="0" i="1">
                          <a:latin typeface="Cambria Math" panose="02040503050406030204" pitchFamily="18" charset="0"/>
                        </a:rPr>
                        <m:t>乗根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自然数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に</m:t>
                      </m:r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対して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、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乗根は</m:t>
                      </m:r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、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次の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個の</m:t>
                      </m:r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複素数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である</m:t>
                      </m:r>
                    </m:oMath>
                  </m:oMathPara>
                </a14:m>
                <a:endParaRPr lang="en-US" altLang="ja-JP" dirty="0"/>
              </a:p>
              <a:p>
                <a:pPr>
                  <a:buNone/>
                </a:pPr>
                <a:endParaRPr lang="en-US" altLang="ja-JP" i="1" dirty="0" smtClean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altLang="ja-JP" b="1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𝐜𝐨𝐬</m:t>
                      </m:r>
                      <m:f>
                        <m:fPr>
                          <m:ctrlP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n>
                      </m:f>
                      <m:r>
                        <a:rPr lang="en-US" altLang="ja-JP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𝐬𝐢𝐧</m:t>
                      </m:r>
                      <m:f>
                        <m:fPr>
                          <m:ctrlP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n>
                      </m:f>
                    </m:oMath>
                  </m:oMathPara>
                </a14:m>
                <a:endParaRPr lang="en-US" altLang="ja-JP" b="1" i="1" dirty="0" smtClean="0">
                  <a:solidFill>
                    <a:srgbClr val="FF0000"/>
                  </a:solidFill>
                </a:endParaRPr>
              </a:p>
              <a:p>
                <a:pPr marL="0" lvl="0" indent="0">
                  <a:buNone/>
                </a:pPr>
                <a:endParaRPr lang="en-US" altLang="ja-JP" b="1" i="1" dirty="0" smtClean="0">
                  <a:solidFill>
                    <a:srgbClr val="465562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=0, 1, 2, ⋯, 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US" altLang="ja-JP" b="1" i="1" dirty="0">
                  <a:solidFill>
                    <a:srgbClr val="465562"/>
                  </a:solidFill>
                </a:endParaRPr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6582758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ja-JP" altLang="en-US" b="0" i="1"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6 </m:t>
                      </m:r>
                      <m:r>
                        <a:rPr lang="ja-JP" altLang="en-US" b="0" i="1">
                          <a:latin typeface="Cambria Math" panose="02040503050406030204" pitchFamily="18" charset="0"/>
                        </a:rPr>
                        <m:t>乗根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6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乗根は</m:t>
                      </m:r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、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次の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6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個の</m:t>
                      </m:r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複素数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である</m:t>
                      </m:r>
                    </m:oMath>
                  </m:oMathPara>
                </a14:m>
                <a:endParaRPr lang="en-US" altLang="ja-JP" dirty="0"/>
              </a:p>
              <a:p>
                <a:pPr>
                  <a:buNone/>
                </a:pPr>
                <a:endParaRPr lang="en-US" altLang="ja-JP" i="1" dirty="0" smtClean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altLang="ja-JP" b="1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𝐜𝐨𝐬</m:t>
                      </m:r>
                      <m:f>
                        <m:fPr>
                          <m:ctrlP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altLang="ja-JP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altLang="ja-JP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𝐬𝐢𝐧</m:t>
                      </m:r>
                      <m:f>
                        <m:fPr>
                          <m:ctrlP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altLang="ja-JP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=0, 1, 2, ⋯, 5</m:t>
                          </m:r>
                        </m:e>
                      </m:d>
                    </m:oMath>
                  </m:oMathPara>
                </a14:m>
                <a:endParaRPr lang="en-US" altLang="ja-JP" b="0" i="1" dirty="0" smtClean="0"/>
              </a:p>
              <a:p>
                <a:pPr marL="0" lvl="0" indent="0">
                  <a:buNone/>
                </a:pPr>
                <a:endParaRPr lang="en-US" altLang="ja-JP" i="1" dirty="0" smtClean="0">
                  <a:latin typeface="Cambria Math" panose="02040503050406030204" pitchFamily="18" charset="0"/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i="1" dirty="0">
                          <a:latin typeface="Cambria Math" panose="02040503050406030204" pitchFamily="18" charset="0"/>
                        </a:rPr>
                        <m:t>よって</m:t>
                      </m:r>
                    </m:oMath>
                  </m:oMathPara>
                </a14:m>
                <a:endParaRPr lang="en-US" altLang="ja-JP" b="1" i="1" dirty="0" smtClean="0">
                  <a:solidFill>
                    <a:srgbClr val="465562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=1,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　</m:t>
                      </m:r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　</m:t>
                      </m:r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altLang="ja-JP" b="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1, </m:t>
                      </m:r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　</m:t>
                      </m:r>
                      <m:sSub>
                        <m:sSub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　</m:t>
                      </m:r>
                      <m:sSub>
                        <m:sSub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altLang="ja-JP" b="1" i="1" dirty="0">
                  <a:solidFill>
                    <a:srgbClr val="465562"/>
                  </a:solidFill>
                </a:endParaRPr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8969393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1 </m:t>
                      </m:r>
                      <m:r>
                        <a:rPr lang="ja-JP" altLang="en-US" b="0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の</m:t>
                      </m:r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6 </m:t>
                      </m:r>
                      <m:r>
                        <a:rPr lang="ja-JP" altLang="en-US" b="0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乗根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rot="5400000" flipH="1" flipV="1">
            <a:off x="4040648" y="3893347"/>
            <a:ext cx="4786346" cy="1588"/>
          </a:xfrm>
          <a:prstGeom prst="straightConnector1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/>
          <p:cNvCxnSpPr/>
          <p:nvPr/>
        </p:nvCxnSpPr>
        <p:spPr>
          <a:xfrm>
            <a:off x="3646140" y="3933056"/>
            <a:ext cx="5836464" cy="0"/>
          </a:xfrm>
          <a:prstGeom prst="straightConnector1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6361019" y="3884973"/>
                <a:ext cx="508473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800" b="0" i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O</m:t>
                      </m:r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019" y="3884973"/>
                <a:ext cx="508473" cy="4801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9241339" y="3933056"/>
                <a:ext cx="554639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𝒙</m:t>
                      </m:r>
                      <m:r>
                        <a:rPr lang="en-US" altLang="ja-JP" sz="28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1339" y="3933056"/>
                <a:ext cx="554639" cy="4801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5943791" y="1234357"/>
                <a:ext cx="489236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𝒚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791" y="1234357"/>
                <a:ext cx="489236" cy="480131"/>
              </a:xfrm>
              <a:prstGeom prst="rect">
                <a:avLst/>
              </a:prstGeom>
              <a:blipFill rotWithShape="0">
                <a:blip r:embed="rId5"/>
                <a:stretch>
                  <a:fillRect b="-1392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8275364" y="3501008"/>
                <a:ext cx="605935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𝑧</m:t>
                          </m:r>
                        </m:e>
                        <m:sub>
                          <m:r>
                            <a:rPr kumimoji="1" lang="en-US" altLang="ja-JP" sz="2800" b="0" i="0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364" y="3501008"/>
                <a:ext cx="605935" cy="480131"/>
              </a:xfrm>
              <a:prstGeom prst="rect">
                <a:avLst/>
              </a:prstGeom>
              <a:blipFill rotWithShape="0">
                <a:blip r:embed="rId6"/>
                <a:stretch>
                  <a:fillRect b="-50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コネクタ 9"/>
          <p:cNvCxnSpPr/>
          <p:nvPr/>
        </p:nvCxnSpPr>
        <p:spPr>
          <a:xfrm flipV="1">
            <a:off x="5379386" y="2196380"/>
            <a:ext cx="1982251" cy="50455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6710424" y="3179260"/>
                <a:ext cx="586699" cy="753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0424" y="3179260"/>
                <a:ext cx="586699" cy="75379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直線コネクタ 14"/>
          <p:cNvCxnSpPr/>
          <p:nvPr/>
        </p:nvCxnSpPr>
        <p:spPr>
          <a:xfrm>
            <a:off x="7369131" y="2204864"/>
            <a:ext cx="969155" cy="1715082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弧 16"/>
          <p:cNvSpPr/>
          <p:nvPr/>
        </p:nvSpPr>
        <p:spPr>
          <a:xfrm>
            <a:off x="6078361" y="3573016"/>
            <a:ext cx="786714" cy="708338"/>
          </a:xfrm>
          <a:prstGeom prst="arc">
            <a:avLst>
              <a:gd name="adj1" fmla="val 17708581"/>
              <a:gd name="adj2" fmla="val 21555123"/>
            </a:avLst>
          </a:prstGeom>
          <a:ln w="12700">
            <a:solidFill>
              <a:schemeClr val="accent1">
                <a:lumMod val="50000"/>
              </a:schemeClr>
            </a:solidFill>
            <a:miter lim="800000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7224584" y="1772816"/>
                <a:ext cx="597663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𝑧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4584" y="1772816"/>
                <a:ext cx="597663" cy="480131"/>
              </a:xfrm>
              <a:prstGeom prst="rect">
                <a:avLst/>
              </a:prstGeom>
              <a:blipFill rotWithShape="0">
                <a:blip r:embed="rId8"/>
                <a:stretch>
                  <a:fillRect b="-37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円/楕円 21"/>
          <p:cNvSpPr/>
          <p:nvPr/>
        </p:nvSpPr>
        <p:spPr>
          <a:xfrm>
            <a:off x="4521862" y="1949984"/>
            <a:ext cx="3816424" cy="3816424"/>
          </a:xfrm>
          <a:prstGeom prst="ellipse">
            <a:avLst/>
          </a:prstGeom>
          <a:noFill/>
          <a:ln w="19050"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8272392" y="3933056"/>
                <a:ext cx="473206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1</m:t>
                      </m:r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2392" y="3933056"/>
                <a:ext cx="473206" cy="48013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6361019" y="1556792"/>
                <a:ext cx="399661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𝑖</m:t>
                      </m:r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019" y="1556792"/>
                <a:ext cx="399661" cy="48013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6361019" y="5808073"/>
                <a:ext cx="667362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−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𝑖</m:t>
                      </m:r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019" y="5808073"/>
                <a:ext cx="667362" cy="48013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/>
              <p:cNvSpPr txBox="1"/>
              <p:nvPr/>
            </p:nvSpPr>
            <p:spPr>
              <a:xfrm>
                <a:off x="3891919" y="3501008"/>
                <a:ext cx="740908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−1</m:t>
                      </m:r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テキスト ボックス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1919" y="3501008"/>
                <a:ext cx="740908" cy="48013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線コネクタ 31"/>
          <p:cNvCxnSpPr/>
          <p:nvPr/>
        </p:nvCxnSpPr>
        <p:spPr>
          <a:xfrm flipH="1">
            <a:off x="4521861" y="2218436"/>
            <a:ext cx="857525" cy="1728877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V="1">
            <a:off x="6446532" y="2204864"/>
            <a:ext cx="922599" cy="1725264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H="1" flipV="1">
            <a:off x="5378576" y="2246837"/>
            <a:ext cx="1051498" cy="1680348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/>
              <p:cNvSpPr txBox="1"/>
              <p:nvPr/>
            </p:nvSpPr>
            <p:spPr>
              <a:xfrm>
                <a:off x="4765146" y="1875752"/>
                <a:ext cx="605935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𝑧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1" name="テキスト ボックス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146" y="1875752"/>
                <a:ext cx="605935" cy="480131"/>
              </a:xfrm>
              <a:prstGeom prst="rect">
                <a:avLst/>
              </a:prstGeom>
              <a:blipFill rotWithShape="0">
                <a:blip r:embed="rId13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3920556" y="3884415"/>
                <a:ext cx="605935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𝑧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0556" y="3884415"/>
                <a:ext cx="605935" cy="480131"/>
              </a:xfrm>
              <a:prstGeom prst="rect">
                <a:avLst/>
              </a:prstGeom>
              <a:blipFill rotWithShape="0">
                <a:blip r:embed="rId14"/>
                <a:stretch>
                  <a:fillRect b="-50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直線コネクタ 36"/>
          <p:cNvCxnSpPr/>
          <p:nvPr/>
        </p:nvCxnSpPr>
        <p:spPr>
          <a:xfrm flipH="1">
            <a:off x="5387742" y="3950241"/>
            <a:ext cx="1035923" cy="150385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6433027" y="3919946"/>
            <a:ext cx="1033354" cy="1534145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 flipV="1">
            <a:off x="4518909" y="3927185"/>
            <a:ext cx="864296" cy="1526906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/>
              <p:cNvSpPr txBox="1"/>
              <p:nvPr/>
            </p:nvSpPr>
            <p:spPr>
              <a:xfrm>
                <a:off x="5062501" y="5470153"/>
                <a:ext cx="605935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𝑧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4" name="テキスト ボックス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501" y="5470153"/>
                <a:ext cx="605935" cy="480131"/>
              </a:xfrm>
              <a:prstGeom prst="rect">
                <a:avLst/>
              </a:prstGeom>
              <a:blipFill rotWithShape="0">
                <a:blip r:embed="rId15"/>
                <a:stretch>
                  <a:fillRect b="-37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/>
              <p:cNvSpPr txBox="1"/>
              <p:nvPr/>
            </p:nvSpPr>
            <p:spPr>
              <a:xfrm>
                <a:off x="7297123" y="5489064"/>
                <a:ext cx="605935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𝑧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5" name="テキスト ボックス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7123" y="5489064"/>
                <a:ext cx="605935" cy="480131"/>
              </a:xfrm>
              <a:prstGeom prst="rect">
                <a:avLst/>
              </a:prstGeom>
              <a:blipFill rotWithShape="0">
                <a:blip r:embed="rId16"/>
                <a:stretch>
                  <a:fillRect b="-50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直線コネクタ 55"/>
          <p:cNvCxnSpPr/>
          <p:nvPr/>
        </p:nvCxnSpPr>
        <p:spPr>
          <a:xfrm flipH="1">
            <a:off x="5386158" y="5450025"/>
            <a:ext cx="2080223" cy="14256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flipH="1">
            <a:off x="7466382" y="3909756"/>
            <a:ext cx="879398" cy="1554525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9860816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7" grpId="0" animBg="1"/>
      <p:bldP spid="18" grpId="0"/>
      <p:bldP spid="22" grpId="0" animBg="1"/>
      <p:bldP spid="23" grpId="0"/>
      <p:bldP spid="24" grpId="0"/>
      <p:bldP spid="25" grpId="0"/>
      <p:bldP spid="26" grpId="0"/>
      <p:bldP spid="61" grpId="0"/>
      <p:bldP spid="36" grpId="0"/>
      <p:bldP spid="54" grpId="0"/>
      <p:bldP spid="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練習問題２０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1 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の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8 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乗根を求め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、</m:t>
                      </m:r>
                    </m:oMath>
                  </m:oMathPara>
                </a14:m>
                <a:endParaRPr lang="en-US" altLang="ja-JP" sz="3200" i="1" dirty="0" smtClean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1 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の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 8 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乗根を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表す点を複素数平面上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に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図示せよ。</m:t>
                      </m:r>
                    </m:oMath>
                  </m:oMathPara>
                </a14:m>
                <a:endParaRPr lang="en-US" altLang="ja-JP" sz="32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9354991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ja-JP" altLang="en-US" b="0" i="1"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8 </m:t>
                      </m:r>
                      <m:r>
                        <a:rPr lang="ja-JP" altLang="en-US" b="0" i="1">
                          <a:latin typeface="Cambria Math" panose="02040503050406030204" pitchFamily="18" charset="0"/>
                        </a:rPr>
                        <m:t>乗根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8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乗根は</m:t>
                      </m:r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、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次の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8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個の</m:t>
                      </m:r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複素数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である</m:t>
                      </m:r>
                    </m:oMath>
                  </m:oMathPara>
                </a14:m>
                <a:endParaRPr lang="en-US" altLang="ja-JP" dirty="0"/>
              </a:p>
              <a:p>
                <a:pPr>
                  <a:buNone/>
                </a:pPr>
                <a:endParaRPr lang="en-US" altLang="ja-JP" i="1" dirty="0" smtClean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altLang="ja-JP" b="1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𝐜𝐨𝐬</m:t>
                      </m:r>
                      <m:f>
                        <m:fPr>
                          <m:ctrlP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altLang="ja-JP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altLang="ja-JP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𝐬𝐢𝐧</m:t>
                      </m:r>
                      <m:f>
                        <m:fPr>
                          <m:ctrlP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altLang="ja-JP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altLang="ja-JP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=0, 1, 2, ⋯, 7</m:t>
                          </m:r>
                        </m:e>
                      </m:d>
                    </m:oMath>
                  </m:oMathPara>
                </a14:m>
                <a:endParaRPr lang="en-US" altLang="ja-JP" b="0" i="1" dirty="0" smtClean="0"/>
              </a:p>
              <a:p>
                <a:pPr marL="0" lvl="0" indent="0">
                  <a:buNone/>
                </a:pPr>
                <a:endParaRPr lang="en-US" altLang="ja-JP" i="1" dirty="0" smtClean="0">
                  <a:latin typeface="Cambria Math" panose="02040503050406030204" pitchFamily="18" charset="0"/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i="1" dirty="0">
                          <a:latin typeface="Cambria Math" panose="02040503050406030204" pitchFamily="18" charset="0"/>
                        </a:rPr>
                        <m:t>よって</m:t>
                      </m:r>
                    </m:oMath>
                  </m:oMathPara>
                </a14:m>
                <a:endParaRPr lang="en-US" altLang="ja-JP" b="1" i="1" dirty="0" smtClean="0">
                  <a:solidFill>
                    <a:srgbClr val="465562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=1,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　</m:t>
                      </m:r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　</m:t>
                      </m:r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altLang="ja-JP" b="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1, </m:t>
                      </m:r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　</m:t>
                      </m:r>
                      <m:sSub>
                        <m:sSub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　</m:t>
                      </m:r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　</m:t>
                      </m:r>
                      <m:sSub>
                        <m:sSub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altLang="ja-JP" b="1" i="1" dirty="0">
                  <a:solidFill>
                    <a:srgbClr val="465562"/>
                  </a:solidFill>
                </a:endParaRPr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944501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1 </m:t>
                      </m:r>
                      <m:r>
                        <a:rPr lang="ja-JP" altLang="en-US" b="0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の</m:t>
                      </m:r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8 </m:t>
                      </m:r>
                      <m:r>
                        <a:rPr lang="ja-JP" altLang="en-US" b="0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乗根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rot="5400000" flipH="1" flipV="1">
            <a:off x="4040648" y="3893347"/>
            <a:ext cx="4786346" cy="1588"/>
          </a:xfrm>
          <a:prstGeom prst="straightConnector1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/>
          <p:cNvCxnSpPr/>
          <p:nvPr/>
        </p:nvCxnSpPr>
        <p:spPr>
          <a:xfrm>
            <a:off x="3646140" y="3933056"/>
            <a:ext cx="5836464" cy="0"/>
          </a:xfrm>
          <a:prstGeom prst="straightConnector1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6361019" y="3884973"/>
                <a:ext cx="508473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800" b="0" i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O</m:t>
                      </m:r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019" y="3884973"/>
                <a:ext cx="508473" cy="4801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9241339" y="3933056"/>
                <a:ext cx="554639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𝒙</m:t>
                      </m:r>
                      <m:r>
                        <a:rPr lang="en-US" altLang="ja-JP" sz="28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1339" y="3933056"/>
                <a:ext cx="554639" cy="4801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5943791" y="1234357"/>
                <a:ext cx="489236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𝒚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791" y="1234357"/>
                <a:ext cx="489236" cy="480131"/>
              </a:xfrm>
              <a:prstGeom prst="rect">
                <a:avLst/>
              </a:prstGeom>
              <a:blipFill rotWithShape="0">
                <a:blip r:embed="rId5"/>
                <a:stretch>
                  <a:fillRect b="-1392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8275364" y="3501008"/>
                <a:ext cx="605935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𝑧</m:t>
                          </m:r>
                        </m:e>
                        <m:sub>
                          <m:r>
                            <a:rPr kumimoji="1" lang="en-US" altLang="ja-JP" sz="2800" b="0" i="0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364" y="3501008"/>
                <a:ext cx="605935" cy="480131"/>
              </a:xfrm>
              <a:prstGeom prst="rect">
                <a:avLst/>
              </a:prstGeom>
              <a:blipFill rotWithShape="0">
                <a:blip r:embed="rId6"/>
                <a:stretch>
                  <a:fillRect b="-50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6710424" y="3179260"/>
                <a:ext cx="586699" cy="7512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0424" y="3179260"/>
                <a:ext cx="586699" cy="75123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円弧 16"/>
          <p:cNvSpPr/>
          <p:nvPr/>
        </p:nvSpPr>
        <p:spPr>
          <a:xfrm>
            <a:off x="6078361" y="3573016"/>
            <a:ext cx="786714" cy="708338"/>
          </a:xfrm>
          <a:prstGeom prst="arc">
            <a:avLst>
              <a:gd name="adj1" fmla="val 18785670"/>
              <a:gd name="adj2" fmla="val 21555123"/>
            </a:avLst>
          </a:prstGeom>
          <a:ln w="12700">
            <a:solidFill>
              <a:schemeClr val="accent1">
                <a:lumMod val="50000"/>
              </a:schemeClr>
            </a:solidFill>
            <a:miter lim="800000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7718492" y="2150940"/>
                <a:ext cx="597663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𝑧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8492" y="2150940"/>
                <a:ext cx="597663" cy="480131"/>
              </a:xfrm>
              <a:prstGeom prst="rect">
                <a:avLst/>
              </a:prstGeom>
              <a:blipFill rotWithShape="0">
                <a:blip r:embed="rId8"/>
                <a:stretch>
                  <a:fillRect b="-37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円/楕円 21"/>
          <p:cNvSpPr/>
          <p:nvPr/>
        </p:nvSpPr>
        <p:spPr>
          <a:xfrm>
            <a:off x="4499219" y="2005069"/>
            <a:ext cx="3855280" cy="3855280"/>
          </a:xfrm>
          <a:prstGeom prst="ellipse">
            <a:avLst/>
          </a:prstGeom>
          <a:noFill/>
          <a:ln w="19050"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8272392" y="3933056"/>
                <a:ext cx="473206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1</m:t>
                      </m:r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2392" y="3933056"/>
                <a:ext cx="473206" cy="48013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6361019" y="1556792"/>
                <a:ext cx="399661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𝑖</m:t>
                      </m:r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019" y="1556792"/>
                <a:ext cx="399661" cy="48013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6361019" y="5808073"/>
                <a:ext cx="667362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−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𝑖</m:t>
                      </m:r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019" y="5808073"/>
                <a:ext cx="667362" cy="48013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/>
              <p:cNvSpPr txBox="1"/>
              <p:nvPr/>
            </p:nvSpPr>
            <p:spPr>
              <a:xfrm>
                <a:off x="3891919" y="3501008"/>
                <a:ext cx="740908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−1</m:t>
                      </m:r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テキスト ボックス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1919" y="3501008"/>
                <a:ext cx="740908" cy="48013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直線コネクタ 40"/>
          <p:cNvCxnSpPr>
            <a:endCxn id="22" idx="7"/>
          </p:cNvCxnSpPr>
          <p:nvPr/>
        </p:nvCxnSpPr>
        <p:spPr>
          <a:xfrm flipV="1">
            <a:off x="6423889" y="2569662"/>
            <a:ext cx="1366017" cy="1360467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H="1" flipV="1">
            <a:off x="5062501" y="2571717"/>
            <a:ext cx="1367573" cy="1355468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/>
              <p:cNvSpPr txBox="1"/>
              <p:nvPr/>
            </p:nvSpPr>
            <p:spPr>
              <a:xfrm>
                <a:off x="5943791" y="1546062"/>
                <a:ext cx="605935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𝑧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1" name="テキスト ボックス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791" y="1546062"/>
                <a:ext cx="605935" cy="480131"/>
              </a:xfrm>
              <a:prstGeom prst="rect">
                <a:avLst/>
              </a:prstGeom>
              <a:blipFill rotWithShape="0">
                <a:blip r:embed="rId13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4560324" y="2120656"/>
                <a:ext cx="605935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𝑧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0324" y="2120656"/>
                <a:ext cx="605935" cy="480131"/>
              </a:xfrm>
              <a:prstGeom prst="rect">
                <a:avLst/>
              </a:prstGeom>
              <a:blipFill rotWithShape="0">
                <a:blip r:embed="rId14"/>
                <a:stretch>
                  <a:fillRect b="-37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直線コネクタ 36"/>
          <p:cNvCxnSpPr/>
          <p:nvPr/>
        </p:nvCxnSpPr>
        <p:spPr>
          <a:xfrm flipH="1">
            <a:off x="5062501" y="3950241"/>
            <a:ext cx="1361165" cy="1344155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6446532" y="3938202"/>
            <a:ext cx="1375715" cy="1356194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/>
              <p:cNvSpPr txBox="1"/>
              <p:nvPr/>
            </p:nvSpPr>
            <p:spPr>
              <a:xfrm>
                <a:off x="4048317" y="3861048"/>
                <a:ext cx="605935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𝑧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4" name="テキスト ボックス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8317" y="3861048"/>
                <a:ext cx="605935" cy="480131"/>
              </a:xfrm>
              <a:prstGeom prst="rect">
                <a:avLst/>
              </a:prstGeom>
              <a:blipFill rotWithShape="0">
                <a:blip r:embed="rId15"/>
                <a:stretch>
                  <a:fillRect b="-37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/>
              <p:cNvSpPr txBox="1"/>
              <p:nvPr/>
            </p:nvSpPr>
            <p:spPr>
              <a:xfrm>
                <a:off x="4627624" y="5183525"/>
                <a:ext cx="605935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𝑧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5" name="テキスト ボックス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7624" y="5183525"/>
                <a:ext cx="605935" cy="480131"/>
              </a:xfrm>
              <a:prstGeom prst="rect">
                <a:avLst/>
              </a:prstGeom>
              <a:blipFill rotWithShape="0">
                <a:blip r:embed="rId16"/>
                <a:stretch>
                  <a:fillRect b="-50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星 4 10"/>
          <p:cNvSpPr/>
          <p:nvPr/>
        </p:nvSpPr>
        <p:spPr>
          <a:xfrm>
            <a:off x="4510236" y="2010874"/>
            <a:ext cx="3843150" cy="3843150"/>
          </a:xfrm>
          <a:prstGeom prst="star4">
            <a:avLst>
              <a:gd name="adj" fmla="val 50000"/>
            </a:avLst>
          </a:prstGeom>
          <a:noFill/>
          <a:ln w="381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5920525" y="5771366"/>
                <a:ext cx="605935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𝑧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0525" y="5771366"/>
                <a:ext cx="605935" cy="480131"/>
              </a:xfrm>
              <a:prstGeom prst="rect">
                <a:avLst/>
              </a:prstGeom>
              <a:blipFill rotWithShape="0">
                <a:blip r:embed="rId17"/>
                <a:stretch>
                  <a:fillRect b="-37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/>
              <p:cNvSpPr txBox="1"/>
              <p:nvPr/>
            </p:nvSpPr>
            <p:spPr>
              <a:xfrm>
                <a:off x="7728896" y="5157869"/>
                <a:ext cx="605935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𝑧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9" name="テキスト ボックス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8896" y="5157869"/>
                <a:ext cx="605935" cy="480131"/>
              </a:xfrm>
              <a:prstGeom prst="rect">
                <a:avLst/>
              </a:prstGeom>
              <a:blipFill rotWithShape="0">
                <a:blip r:embed="rId18"/>
                <a:stretch>
                  <a:fillRect b="-37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0286633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7" grpId="0" animBg="1"/>
      <p:bldP spid="18" grpId="0"/>
      <p:bldP spid="22" grpId="0" animBg="1"/>
      <p:bldP spid="23" grpId="0"/>
      <p:bldP spid="24" grpId="0"/>
      <p:bldP spid="25" grpId="0"/>
      <p:bldP spid="26" grpId="0"/>
      <p:bldP spid="61" grpId="0"/>
      <p:bldP spid="36" grpId="0"/>
      <p:bldP spid="54" grpId="0"/>
      <p:bldP spid="55" grpId="0"/>
      <p:bldP spid="11" grpId="0" animBg="1"/>
      <p:bldP spid="38" grpId="0"/>
      <p:bldP spid="3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b="0" i="1" smtClean="0">
                          <a:latin typeface="Cambria Math" panose="02040503050406030204" pitchFamily="18" charset="0"/>
                        </a:rPr>
                        <m:t>方程式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=−1+</m:t>
                      </m:r>
                      <m:rad>
                        <m:radPr>
                          <m:degHide m:val="on"/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b="0" i="1">
                          <a:latin typeface="Cambria Math" panose="02040503050406030204" pitchFamily="18" charset="0"/>
                        </a:rPr>
                        <m:t>の解を</m:t>
                      </m:r>
                      <m:r>
                        <a:rPr lang="ja-JP" altLang="en-US" b="0" i="1" smtClean="0">
                          <a:latin typeface="Cambria Math" panose="02040503050406030204" pitchFamily="18" charset="0"/>
                        </a:rPr>
                        <m:t>求めよ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>
              <a:xfrm>
                <a:off x="1593436" y="1600200"/>
                <a:ext cx="9782801" cy="4781128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ja-JP" altLang="en-US" i="1" smtClean="0">
                        <a:latin typeface="Cambria Math" panose="02040503050406030204" pitchFamily="18" charset="0"/>
                      </a:rPr>
                      <m:t>方程式の解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i="1">
                        <a:latin typeface="Cambria Math" panose="02040503050406030204" pitchFamily="18" charset="0"/>
                      </a:rPr>
                      <m:t>の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i="1">
                        <a:latin typeface="Cambria Math" panose="02040503050406030204" pitchFamily="18" charset="0"/>
                      </a:rPr>
                      <m:t>極形式</m:t>
                    </m:r>
                    <m:r>
                      <a:rPr lang="ja-JP" altLang="en-US" i="1" smtClean="0">
                        <a:latin typeface="Cambria Math" panose="02040503050406030204" pitchFamily="18" charset="0"/>
                      </a:rPr>
                      <m:t>を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ja-JP" b="0" i="1" smtClean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b="0" i="1" smtClean="0"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</m:oMath>
                </a14:m>
                <a:r>
                  <a:rPr lang="ja-JP" altLang="en-US" dirty="0" smtClean="0"/>
                  <a:t> とすると</a:t>
                </a:r>
                <a:endParaRPr lang="en-US" altLang="ja-JP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ja-JP" i="1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2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ja-JP" i="1"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2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US" altLang="ja-JP" dirty="0" smtClean="0"/>
              </a:p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ja-JP" i="1">
                            <a:latin typeface="Cambria Math" panose="02040503050406030204" pitchFamily="18" charset="0"/>
                          </a:rPr>
                          <m:t>cos</m:t>
                        </m:r>
                        <m:f>
                          <m:f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i="1">
                            <a:latin typeface="Cambria Math" panose="02040503050406030204" pitchFamily="18" charset="0"/>
                          </a:rPr>
                          <m:t>sin</m:t>
                        </m:r>
                        <m:f>
                          <m:f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r>
                  <a:rPr lang="ja-JP" altLang="en-US" dirty="0" smtClean="0"/>
                  <a:t>より</a:t>
                </a:r>
                <a:endParaRPr lang="en-US" altLang="ja-JP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ja-JP" i="1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2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ja-JP" i="1"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2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ja-JP" i="1">
                              <a:latin typeface="Cambria Math" panose="02040503050406030204" pitchFamily="18" charset="0"/>
                            </a:rPr>
                            <m:t>cos</m:t>
                          </m:r>
                          <m:f>
                            <m:f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ja-JP" i="1">
                              <a:latin typeface="Cambria Math" panose="02040503050406030204" pitchFamily="18" charset="0"/>
                            </a:rPr>
                            <m:t>sin</m:t>
                          </m:r>
                          <m:f>
                            <m:f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en-US" altLang="ja-JP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i="1" dirty="0">
                          <a:latin typeface="Cambria Math" panose="02040503050406030204" pitchFamily="18" charset="0"/>
                        </a:rPr>
                        <m:t>これより、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&gt;0,  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は</m:t>
                          </m:r>
                          <m:r>
                            <a:rPr lang="ja-JP" altLang="en-US" i="1" smtClean="0">
                              <a:latin typeface="Cambria Math" panose="02040503050406030204" pitchFamily="18" charset="0"/>
                            </a:rPr>
                            <m:t>実数</m:t>
                          </m:r>
                        </m:e>
                      </m:d>
                    </m:oMath>
                  </m:oMathPara>
                </a14:m>
                <a:endParaRPr lang="en-US" altLang="ja-JP" b="0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i="1" dirty="0">
                          <a:latin typeface="Cambria Math" panose="02040503050406030204" pitchFamily="18" charset="0"/>
                        </a:rPr>
                        <m:t>よって、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　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≦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&lt;2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en-US" altLang="ja-JP" b="0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ja-JP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den>
                      </m:f>
                      <m:d>
                        <m:dPr>
                          <m:ctrlP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altLang="ja-JP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</m:e>
                      </m:d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ja-JP" altLang="en-US" b="1" i="1">
                          <a:latin typeface="Cambria Math" panose="02040503050406030204" pitchFamily="18" charset="0"/>
                        </a:rPr>
                        <m:t>　</m:t>
                      </m:r>
                      <m:f>
                        <m:fPr>
                          <m:ctrlP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ja-JP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den>
                      </m:f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ja-JP" b="1" dirty="0" smtClean="0"/>
              </a:p>
              <a:p>
                <a:pPr>
                  <a:buNone/>
                </a:pPr>
                <a:endParaRPr lang="en-US" altLang="ja-JP" dirty="0" smtClean="0"/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3436" y="1600200"/>
                <a:ext cx="9782801" cy="4781128"/>
              </a:xfrm>
              <a:blipFill rotWithShape="0">
                <a:blip r:embed="rId3"/>
                <a:stretch>
                  <a:fillRect t="-255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3579121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練習問題２</a:t>
            </a:r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次の方程式の解を求めよ。</m:t>
                      </m:r>
                    </m:oMath>
                  </m:oMathPara>
                </a14:m>
                <a:endParaRPr lang="en-US" altLang="ja-JP" sz="3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=−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𝑖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　</m:t>
                      </m:r>
                      <m:d>
                        <m:dPr>
                          <m:ctrlP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e>
                      </m:d>
                      <m:sSup>
                        <m:sSupPr>
                          <m:ctrlP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=1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　</m:t>
                      </m:r>
                      <m:d>
                        <m:dPr>
                          <m:ctrlP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3</m:t>
                          </m:r>
                        </m:e>
                      </m:d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=1+</m:t>
                      </m:r>
                      <m:rad>
                        <m:radPr>
                          <m:degHide m:val="on"/>
                          <m:ctrlP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3</m:t>
                          </m:r>
                        </m:e>
                      </m:rad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𝑖</m:t>
                      </m:r>
                    </m:oMath>
                  </m:oMathPara>
                </a14:m>
                <a:endParaRPr lang="en-US" altLang="ja-JP" sz="32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ja-JP" sz="32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2168799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b="0" i="1" smtClean="0">
                          <a:latin typeface="Cambria Math" panose="02040503050406030204" pitchFamily="18" charset="0"/>
                        </a:rPr>
                        <m:t>方程式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b="0" i="1">
                          <a:latin typeface="Cambria Math" panose="02040503050406030204" pitchFamily="18" charset="0"/>
                        </a:rPr>
                        <m:t>の解を</m:t>
                      </m:r>
                      <m:r>
                        <a:rPr lang="ja-JP" altLang="en-US" b="0" i="1" smtClean="0">
                          <a:latin typeface="Cambria Math" panose="02040503050406030204" pitchFamily="18" charset="0"/>
                        </a:rPr>
                        <m:t>求めよ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ja-JP" altLang="en-US" i="1" smtClean="0">
                        <a:latin typeface="Cambria Math" panose="02040503050406030204" pitchFamily="18" charset="0"/>
                      </a:rPr>
                      <m:t>方程式の解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i="1">
                        <a:latin typeface="Cambria Math" panose="02040503050406030204" pitchFamily="18" charset="0"/>
                      </a:rPr>
                      <m:t>の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i="1">
                        <a:latin typeface="Cambria Math" panose="02040503050406030204" pitchFamily="18" charset="0"/>
                      </a:rPr>
                      <m:t>極形式</m:t>
                    </m:r>
                    <m:r>
                      <a:rPr lang="ja-JP" altLang="en-US" i="1" smtClean="0">
                        <a:latin typeface="Cambria Math" panose="02040503050406030204" pitchFamily="18" charset="0"/>
                      </a:rPr>
                      <m:t>を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ja-JP" b="0" i="1" smtClean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b="0" i="1" smtClean="0"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</m:oMath>
                </a14:m>
                <a:r>
                  <a:rPr lang="ja-JP" altLang="en-US" dirty="0" smtClean="0"/>
                  <a:t> とすると</a:t>
                </a:r>
                <a:endParaRPr lang="en-US" altLang="ja-JP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ja-JP" i="1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3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ja-JP" i="1"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3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US" altLang="ja-JP" dirty="0" smtClean="0"/>
              </a:p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ja-JP" i="1">
                        <a:latin typeface="Cambria Math" panose="02040503050406030204" pitchFamily="18" charset="0"/>
                      </a:rPr>
                      <m:t>cos</m:t>
                    </m:r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ja-JP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 i="1">
                        <a:latin typeface="Cambria Math" panose="02040503050406030204" pitchFamily="18" charset="0"/>
                      </a:rPr>
                      <m:t>sin</m:t>
                    </m:r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ja-JP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ja-JP" altLang="en-US" dirty="0" smtClean="0"/>
                  <a:t>より</a:t>
                </a:r>
                <a:endParaRPr lang="en-US" altLang="ja-JP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ja-JP" i="1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3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ja-JP" i="1"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3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cos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sin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altLang="ja-JP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i="1" dirty="0">
                          <a:latin typeface="Cambria Math" panose="02040503050406030204" pitchFamily="18" charset="0"/>
                        </a:rPr>
                        <m:t>これより、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=1,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&gt;0, </m:t>
                          </m:r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　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は</m:t>
                          </m:r>
                          <m:r>
                            <a:rPr lang="ja-JP" altLang="en-US" i="1" smtClean="0">
                              <a:latin typeface="Cambria Math" panose="02040503050406030204" pitchFamily="18" charset="0"/>
                            </a:rPr>
                            <m:t>実数</m:t>
                          </m:r>
                        </m:e>
                      </m:d>
                    </m:oMath>
                  </m:oMathPara>
                </a14:m>
                <a:endParaRPr lang="en-US" altLang="ja-JP" b="0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i="1" dirty="0">
                          <a:latin typeface="Cambria Math" panose="02040503050406030204" pitchFamily="18" charset="0"/>
                        </a:rPr>
                        <m:t>よって、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　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　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≦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&lt;2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en-US" altLang="ja-JP" b="0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ja-JP" altLang="en-US" b="1" i="1"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altLang="ja-JP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</m:e>
                      </m:d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ja-JP" altLang="en-US" b="1" i="1">
                          <a:latin typeface="Cambria Math" panose="02040503050406030204" pitchFamily="18" charset="0"/>
                        </a:rPr>
                        <m:t>　</m:t>
                      </m:r>
                      <m:f>
                        <m:fPr>
                          <m:ctrlP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degHide m:val="on"/>
                          <m:ctrlP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ja-JP" b="1" dirty="0" smtClean="0"/>
              </a:p>
              <a:p>
                <a:pPr>
                  <a:buNone/>
                </a:pPr>
                <a:endParaRPr lang="en-US" altLang="ja-JP" dirty="0" smtClean="0"/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t="-2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1605332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ド・モアブルの定理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ド・モアブルの定理</a:t>
            </a:r>
            <a:endParaRPr kumimoji="1" lang="ja-JP" altLang="en-US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b="0" i="1" smtClean="0">
                          <a:latin typeface="Cambria Math" panose="02040503050406030204" pitchFamily="18" charset="0"/>
                        </a:rPr>
                        <m:t>方程式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=1 </m:t>
                      </m:r>
                      <m:r>
                        <a:rPr lang="ja-JP" altLang="en-US" b="0" i="1">
                          <a:latin typeface="Cambria Math" panose="02040503050406030204" pitchFamily="18" charset="0"/>
                        </a:rPr>
                        <m:t>の解を</m:t>
                      </m:r>
                      <m:r>
                        <a:rPr lang="ja-JP" altLang="en-US" b="0" i="1" smtClean="0">
                          <a:latin typeface="Cambria Math" panose="02040503050406030204" pitchFamily="18" charset="0"/>
                        </a:rPr>
                        <m:t>求めよ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ja-JP" altLang="en-US" i="1" smtClean="0">
                        <a:latin typeface="Cambria Math" panose="02040503050406030204" pitchFamily="18" charset="0"/>
                      </a:rPr>
                      <m:t>方程式の解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i="1">
                        <a:latin typeface="Cambria Math" panose="02040503050406030204" pitchFamily="18" charset="0"/>
                      </a:rPr>
                      <m:t>の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i="1">
                        <a:latin typeface="Cambria Math" panose="02040503050406030204" pitchFamily="18" charset="0"/>
                      </a:rPr>
                      <m:t>極形式</m:t>
                    </m:r>
                    <m:r>
                      <a:rPr lang="ja-JP" altLang="en-US" i="1" smtClean="0">
                        <a:latin typeface="Cambria Math" panose="02040503050406030204" pitchFamily="18" charset="0"/>
                      </a:rPr>
                      <m:t>を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ja-JP" b="0" i="1" smtClean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b="0" i="1" smtClean="0"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</m:oMath>
                </a14:m>
                <a:r>
                  <a:rPr lang="ja-JP" altLang="en-US" dirty="0" smtClean="0"/>
                  <a:t> とすると</a:t>
                </a:r>
                <a:endParaRPr lang="en-US" altLang="ja-JP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ja-JP" i="1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4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ja-JP" i="1"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4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US" altLang="ja-JP" dirty="0" smtClean="0"/>
              </a:p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ja-JP" i="1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2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 i="1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2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ja-JP" altLang="en-US" dirty="0" smtClean="0"/>
                  <a:t>より</a:t>
                </a:r>
                <a:endParaRPr lang="en-US" altLang="ja-JP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ja-JP" i="1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4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ja-JP" i="1"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4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0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0</m:t>
                      </m:r>
                    </m:oMath>
                  </m:oMathPara>
                </a14:m>
                <a:endParaRPr lang="en-US" altLang="ja-JP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i="1" dirty="0">
                          <a:latin typeface="Cambria Math" panose="02040503050406030204" pitchFamily="18" charset="0"/>
                        </a:rPr>
                        <m:t>これより、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=1,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&gt;0, </m:t>
                          </m:r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　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は</m:t>
                          </m:r>
                          <m:r>
                            <a:rPr lang="ja-JP" altLang="en-US" i="1" smtClean="0">
                              <a:latin typeface="Cambria Math" panose="02040503050406030204" pitchFamily="18" charset="0"/>
                            </a:rPr>
                            <m:t>実数</m:t>
                          </m:r>
                        </m:e>
                      </m:d>
                    </m:oMath>
                  </m:oMathPara>
                </a14:m>
                <a:endParaRPr lang="en-US" altLang="ja-JP" b="0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i="1" dirty="0">
                          <a:latin typeface="Cambria Math" panose="02040503050406030204" pitchFamily="18" charset="0"/>
                        </a:rPr>
                        <m:t>よって、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=0,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　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　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≦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&lt;2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en-US" altLang="ja-JP" b="0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ja-JP" altLang="en-US" b="1" i="1"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ja-JP" altLang="en-US" b="1" i="1"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en-US" altLang="ja-JP" b="1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ja-JP" b="1" i="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altLang="ja-JP" b="1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ja-JP" altLang="en-US" b="1" i="1"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en-US" altLang="ja-JP" b="1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US" altLang="ja-JP" b="1" i="1" dirty="0" smtClean="0"/>
              </a:p>
              <a:p>
                <a:pPr>
                  <a:buNone/>
                </a:pPr>
                <a:endParaRPr lang="en-US" altLang="ja-JP" dirty="0" smtClean="0"/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t="-2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6646933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b="0" i="1" smtClean="0">
                          <a:latin typeface="Cambria Math" panose="02040503050406030204" pitchFamily="18" charset="0"/>
                        </a:rPr>
                        <m:t>方程式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=1+</m:t>
                      </m:r>
                      <m:rad>
                        <m:radPr>
                          <m:degHide m:val="on"/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b="0" i="1">
                          <a:latin typeface="Cambria Math" panose="02040503050406030204" pitchFamily="18" charset="0"/>
                        </a:rPr>
                        <m:t>の解を</m:t>
                      </m:r>
                      <m:r>
                        <a:rPr lang="ja-JP" altLang="en-US" b="0" i="1" smtClean="0">
                          <a:latin typeface="Cambria Math" panose="02040503050406030204" pitchFamily="18" charset="0"/>
                        </a:rPr>
                        <m:t>求めよ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ja-JP" altLang="en-US" i="1" smtClean="0">
                        <a:latin typeface="Cambria Math" panose="02040503050406030204" pitchFamily="18" charset="0"/>
                      </a:rPr>
                      <m:t>方程式の解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i="1">
                        <a:latin typeface="Cambria Math" panose="02040503050406030204" pitchFamily="18" charset="0"/>
                      </a:rPr>
                      <m:t>の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i="1">
                        <a:latin typeface="Cambria Math" panose="02040503050406030204" pitchFamily="18" charset="0"/>
                      </a:rPr>
                      <m:t>極形式</m:t>
                    </m:r>
                    <m:r>
                      <a:rPr lang="ja-JP" altLang="en-US" i="1" smtClean="0">
                        <a:latin typeface="Cambria Math" panose="02040503050406030204" pitchFamily="18" charset="0"/>
                      </a:rPr>
                      <m:t>を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ja-JP" b="0" i="1" smtClean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b="0" i="1" smtClean="0"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</m:oMath>
                </a14:m>
                <a:r>
                  <a:rPr lang="ja-JP" altLang="en-US" dirty="0" smtClean="0"/>
                  <a:t> とすると</a:t>
                </a:r>
                <a:endParaRPr lang="en-US" altLang="ja-JP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ja-JP" i="1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2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ja-JP" i="1"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2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US" altLang="ja-JP" dirty="0" smtClean="0"/>
              </a:p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ja-JP" i="1">
                            <a:latin typeface="Cambria Math" panose="02040503050406030204" pitchFamily="18" charset="0"/>
                          </a:rPr>
                          <m:t>cos</m:t>
                        </m:r>
                        <m:f>
                          <m:f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i="1">
                            <a:latin typeface="Cambria Math" panose="02040503050406030204" pitchFamily="18" charset="0"/>
                          </a:rPr>
                          <m:t>sin</m:t>
                        </m:r>
                        <m:f>
                          <m:f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r>
                  <a:rPr lang="ja-JP" altLang="en-US" dirty="0" smtClean="0"/>
                  <a:t>より</a:t>
                </a:r>
                <a:endParaRPr lang="en-US" altLang="ja-JP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ja-JP" i="1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2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ja-JP" i="1"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2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ja-JP" i="1">
                              <a:latin typeface="Cambria Math" panose="02040503050406030204" pitchFamily="18" charset="0"/>
                            </a:rPr>
                            <m:t>cos</m:t>
                          </m:r>
                          <m:f>
                            <m:f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ja-JP" i="1">
                              <a:latin typeface="Cambria Math" panose="02040503050406030204" pitchFamily="18" charset="0"/>
                            </a:rPr>
                            <m:t>sin</m:t>
                          </m:r>
                          <m:f>
                            <m:f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altLang="ja-JP" dirty="0" smtClean="0"/>
              </a:p>
              <a:p>
                <a:pPr>
                  <a:buNone/>
                </a:pPr>
                <a:r>
                  <a:rPr lang="ja-JP" altLang="en-US" dirty="0" smtClean="0"/>
                  <a:t>これより、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&gt;0,  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ja-JP" altLang="en-US" i="1">
                            <a:latin typeface="Cambria Math" panose="02040503050406030204" pitchFamily="18" charset="0"/>
                          </a:rPr>
                          <m:t>は</m:t>
                        </m:r>
                        <m:r>
                          <a:rPr lang="ja-JP" altLang="en-US" i="1" smtClean="0">
                            <a:latin typeface="Cambria Math" panose="02040503050406030204" pitchFamily="18" charset="0"/>
                          </a:rPr>
                          <m:t>実数</m:t>
                        </m:r>
                      </m:e>
                    </m:d>
                  </m:oMath>
                </a14:m>
                <a:endParaRPr lang="en-US" altLang="ja-JP" b="0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　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≦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&lt;2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en-US" altLang="ja-JP" b="0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ja-JP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den>
                      </m:f>
                      <m:d>
                        <m:dPr>
                          <m:ctrlP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altLang="ja-JP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</m:e>
                      </m:d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ja-JP" altLang="en-US" b="1" i="1">
                          <a:latin typeface="Cambria Math" panose="02040503050406030204" pitchFamily="18" charset="0"/>
                        </a:rPr>
                        <m:t>　</m:t>
                      </m:r>
                      <m:f>
                        <m:fPr>
                          <m:ctrlP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ja-JP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den>
                      </m:f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(−</m:t>
                      </m:r>
                      <m:rad>
                        <m:radPr>
                          <m:degHide m:val="on"/>
                          <m:ctrlP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ja-JP" b="1" dirty="0" smtClean="0"/>
              </a:p>
              <a:p>
                <a:pPr>
                  <a:buNone/>
                </a:pPr>
                <a:endParaRPr lang="en-US" altLang="ja-JP" dirty="0" smtClean="0"/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246" t="-2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3909789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kumimoji="1" lang="ja-JP" altLang="en-US" dirty="0" smtClean="0"/>
                  <a:t>定理（</a:t>
                </a:r>
                <a:r>
                  <a:rPr lang="en-US" altLang="ja-JP" b="0" dirty="0"/>
                  <a:t> </a:t>
                </a:r>
                <a14:m>
                  <m:oMath xmlns:m="http://schemas.openxmlformats.org/officeDocument/2006/math">
                    <m:r>
                      <a:rPr lang="en-US" altLang="ja-JP" b="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ja-JP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ja-JP" altLang="en-US" dirty="0" smtClean="0"/>
                  <a:t>乗根）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b="-2402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0 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でない</m:t>
                      </m:r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複素数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乗根の１つを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とする。</m:t>
                      </m:r>
                    </m:oMath>
                  </m:oMathPara>
                </a14:m>
                <a:endParaRPr lang="en-US" altLang="ja-JP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乗根を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=0, 1, 2, …,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とすると、</m:t>
                      </m:r>
                    </m:oMath>
                  </m:oMathPara>
                </a14:m>
                <a:endParaRPr lang="en-US" altLang="ja-JP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乗根</m:t>
                      </m:r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は、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個の</m:t>
                      </m:r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複素数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=0, 1, 2, …,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altLang="ja-JP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であることを</m:t>
                      </m:r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示せ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。</m:t>
                      </m:r>
                    </m:oMath>
                  </m:oMathPara>
                </a14:m>
                <a:endParaRPr lang="en-US" altLang="ja-JP" i="1" dirty="0" smtClean="0"/>
              </a:p>
              <a:p>
                <a:pPr marL="0" indent="0">
                  <a:buNone/>
                </a:pPr>
                <a:endParaRPr lang="en-US" altLang="ja-JP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i="1" dirty="0">
                          <a:latin typeface="Cambria Math" panose="02040503050406030204" pitchFamily="18" charset="0"/>
                        </a:rPr>
                        <m:t>証</m:t>
                      </m:r>
                      <m:r>
                        <a:rPr lang="ja-JP" altLang="en-US" i="1" dirty="0" smtClean="0">
                          <a:latin typeface="Cambria Math" panose="02040503050406030204" pitchFamily="18" charset="0"/>
                        </a:rPr>
                        <m:t>）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i="1" dirty="0"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i="1" dirty="0">
                          <a:latin typeface="Cambria Math" panose="02040503050406030204" pitchFamily="18" charset="0"/>
                        </a:rPr>
                        <m:t>乗根を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i="1" dirty="0">
                          <a:latin typeface="Cambria Math" panose="02040503050406030204" pitchFamily="18" charset="0"/>
                        </a:rPr>
                        <m:t>とすると、</m:t>
                      </m:r>
                      <m:sSubSup>
                        <m:sSubSup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  <m:r>
                        <a:rPr lang="en-US" altLang="ja-JP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から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altLang="ja-JP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i="1" dirty="0">
                          <a:latin typeface="Cambria Math" panose="02040503050406030204" pitchFamily="18" charset="0"/>
                        </a:rPr>
                        <m:t>よって、</m:t>
                      </m:r>
                      <m:f>
                        <m:f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ja-JP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b="0" i="1" dirty="0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ja-JP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altLang="ja-JP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altLang="ja-JP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=0, 1, 2, …,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altLang="ja-JP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□</m:t>
                          </m:r>
                        </m:sub>
                      </m:sSub>
                    </m:oMath>
                  </m:oMathPara>
                </a14:m>
                <a:endParaRPr lang="en-US" altLang="ja-JP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3767428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5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ド・</a:t>
            </a:r>
            <a:r>
              <a:rPr kumimoji="1" lang="ja-JP" altLang="en-US" sz="4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モアブル</a:t>
            </a:r>
            <a:endParaRPr kumimoji="1" lang="ja-JP" altLang="en-US" sz="4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アブラーム・ド・モアブル（</a:t>
            </a:r>
            <a:r>
              <a:rPr lang="en-US" altLang="ja-JP" dirty="0"/>
              <a:t>Abraham de </a:t>
            </a:r>
            <a:r>
              <a:rPr lang="en-US" altLang="ja-JP" dirty="0" err="1"/>
              <a:t>Moivre</a:t>
            </a:r>
            <a:r>
              <a:rPr lang="en-US" altLang="ja-JP" dirty="0"/>
              <a:t>, 1667</a:t>
            </a:r>
            <a:r>
              <a:rPr lang="ja-JP" altLang="en-US" dirty="0"/>
              <a:t>年</a:t>
            </a:r>
            <a:r>
              <a:rPr lang="en-US" altLang="ja-JP" dirty="0"/>
              <a:t>5</a:t>
            </a:r>
            <a:r>
              <a:rPr lang="ja-JP" altLang="en-US" dirty="0"/>
              <a:t>月</a:t>
            </a:r>
            <a:r>
              <a:rPr lang="en-US" altLang="ja-JP" dirty="0"/>
              <a:t>26</a:t>
            </a:r>
            <a:r>
              <a:rPr lang="ja-JP" altLang="en-US" dirty="0"/>
              <a:t>日 </a:t>
            </a:r>
            <a:r>
              <a:rPr lang="en-US" altLang="ja-JP" dirty="0"/>
              <a:t>- 1754</a:t>
            </a:r>
            <a:r>
              <a:rPr lang="ja-JP" altLang="en-US" dirty="0"/>
              <a:t>年</a:t>
            </a:r>
            <a:r>
              <a:rPr lang="en-US" altLang="ja-JP" dirty="0"/>
              <a:t>11</a:t>
            </a:r>
            <a:r>
              <a:rPr lang="ja-JP" altLang="en-US" dirty="0"/>
              <a:t>月</a:t>
            </a:r>
            <a:r>
              <a:rPr lang="en-US" altLang="ja-JP" dirty="0"/>
              <a:t>27</a:t>
            </a:r>
            <a:r>
              <a:rPr lang="ja-JP" altLang="en-US" dirty="0"/>
              <a:t>日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kumimoji="1" lang="ja-JP" altLang="en-US" dirty="0" smtClean="0"/>
              <a:t>フランスの数学者</a:t>
            </a:r>
            <a:endParaRPr kumimoji="1" lang="en-US" altLang="ja-JP" dirty="0" smtClean="0"/>
          </a:p>
          <a:p>
            <a:r>
              <a:rPr kumimoji="1" lang="ja-JP" altLang="en-US" dirty="0" smtClean="0"/>
              <a:t>１６８５年にイギリスに亡命したため、業績の殆どはイギリスで行われた。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3419" y="1600200"/>
            <a:ext cx="3590324" cy="4572000"/>
          </a:xfrm>
        </p:spPr>
      </p:pic>
    </p:spTree>
    <p:extLst>
      <p:ext uri="{BB962C8B-B14F-4D97-AF65-F5344CB8AC3E}">
        <p14:creationId xmlns:p14="http://schemas.microsoft.com/office/powerpoint/2010/main" val="3512968819"/>
      </p:ext>
    </p:extLst>
  </p:cSld>
  <p:clrMapOvr>
    <a:masterClrMapping/>
  </p:clrMapOvr>
  <p:transition spd="med">
    <p:pull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ド・モアブルの定理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altLang="ja-JP" b="0" i="1">
                                <a:latin typeface="Cambria Math" panose="02040503050406030204" pitchFamily="18" charset="0"/>
                              </a:rPr>
                              <m:t>cos</m:t>
                            </m:r>
                            <m:r>
                              <a:rPr lang="en-US" altLang="ja-JP" b="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ja-JP" b="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altLang="ja-JP" b="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ja-JP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b="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altLang="ja-JP" b="0" i="1">
                                <a:latin typeface="Cambria Math" panose="02040503050406030204" pitchFamily="18" charset="0"/>
                              </a:rPr>
                              <m:t>sin</m:t>
                            </m:r>
                            <m:r>
                              <a:rPr lang="en-US" altLang="ja-JP" b="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ja-JP" b="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b="0" i="1">
                        <a:latin typeface="Cambria Math" panose="02040503050406030204" pitchFamily="18" charset="0"/>
                      </a:rPr>
                      <m:t>( </m:t>
                    </m:r>
                    <m:r>
                      <m:rPr>
                        <m:sty m:val="p"/>
                      </m:rPr>
                      <a:rPr lang="en-US" altLang="ja-JP" b="0" i="1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altLang="ja-JP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b="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ja-JP" b="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b="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ja-JP" b="0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 b="0" i="1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altLang="ja-JP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b="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ja-JP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r>
                      <a:rPr lang="en-US" altLang="ja-JP" b="0" i="1">
                        <a:latin typeface="Cambria Math" panose="02040503050406030204" pitchFamily="18" charset="0"/>
                      </a:rPr>
                      <m:t>( </m:t>
                    </m:r>
                    <m:r>
                      <m:rPr>
                        <m:sty m:val="p"/>
                      </m:rPr>
                      <a:rPr lang="en-US" altLang="ja-JP" b="0" i="1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altLang="ja-JP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b="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ja-JP" b="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b="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ja-JP" b="0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 b="0" i="1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altLang="ja-JP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b="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ja-JP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ja-JP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ja-JP" b="0" i="1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altLang="ja-JP" b="0" i="1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n-US" altLang="ja-JP" b="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)+</m:t>
                          </m:r>
                          <m:r>
                            <a:rPr lang="en-US" altLang="ja-JP" b="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ja-JP" b="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ja-JP" b="0" i="1"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US" altLang="ja-JP" b="0" i="1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n-US" altLang="ja-JP" b="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b="0" i="1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US" altLang="ja-JP" b="0" i="1"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en-US" altLang="ja-JP" b="0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altLang="ja-JP" b="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b="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ja-JP" b="0" i="1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US" altLang="ja-JP" b="0" i="1"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en-US" altLang="ja-JP" b="0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altLang="ja-JP" b="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同様にして</m:t>
                      </m:r>
                      <m:r>
                        <a:rPr lang="en-US" altLang="ja-JP" b="0" i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altLang="ja-JP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i="1" dirty="0">
                          <a:latin typeface="Cambria Math" panose="02040503050406030204" pitchFamily="18" charset="0"/>
                        </a:rPr>
                        <m:t>よって、</m:t>
                      </m:r>
                      <m:sSup>
                        <m:sSup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は</m:t>
                          </m:r>
                          <m:r>
                            <a:rPr lang="ja-JP" altLang="en-US" i="1" smtClean="0">
                              <a:latin typeface="Cambria Math" panose="02040503050406030204" pitchFamily="18" charset="0"/>
                            </a:rPr>
                            <m:t>自然数</m:t>
                          </m:r>
                        </m:e>
                      </m:d>
                    </m:oMath>
                  </m:oMathPara>
                </a14:m>
                <a:endParaRPr lang="en-US" altLang="ja-JP" b="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smtClean="0">
                          <a:latin typeface="Cambria Math" panose="02040503050406030204" pitchFamily="18" charset="0"/>
                        </a:rPr>
                        <m:t>※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厳密には</m:t>
                      </m:r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数学的帰納法による</m:t>
                      </m:r>
                    </m:oMath>
                  </m:oMathPara>
                </a14:m>
                <a:endParaRPr lang="en-US" altLang="ja-JP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自然数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に対して</m:t>
                      </m:r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、</m:t>
                      </m:r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とすると、</m:t>
                      </m:r>
                    </m:oMath>
                  </m:oMathPara>
                </a14:m>
                <a:endParaRPr lang="en-US" altLang="ja-JP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altLang="ja-JP" i="1" dirty="0" smtClean="0"/>
              </a:p>
              <a:p>
                <a:pPr marL="0" indent="0">
                  <a:buNone/>
                </a:pPr>
                <a:endParaRPr lang="en-US" altLang="ja-JP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したがって、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整数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に</m:t>
                      </m:r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対し</m:t>
                      </m:r>
                    </m:oMath>
                  </m:oMathPara>
                </a14:m>
                <a:endParaRPr lang="en-US" altLang="ja-JP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𝐜𝐨𝐬</m:t>
                              </m:r>
                              <m:r>
                                <a:rPr lang="en-US" altLang="ja-JP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ja-JP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  <m:r>
                                <a:rPr lang="en-US" altLang="ja-JP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ja-JP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  <m:r>
                                <a:rPr lang="en-US" altLang="ja-JP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ja-JP" b="1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  <m:r>
                                <a:rPr lang="en-US" altLang="ja-JP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ja-JP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d>
                        </m:e>
                        <m:sup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en-US" altLang="ja-JP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1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𝐜𝐨𝐬</m:t>
                      </m:r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𝜽</m:t>
                      </m:r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b="1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𝐬𝐢𝐧</m:t>
                      </m:r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𝜽</m:t>
                      </m:r>
                    </m:oMath>
                  </m:oMathPara>
                </a14:m>
                <a:endParaRPr lang="en-US" altLang="ja-JP" b="1" i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n-US" altLang="ja-JP" i="1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2011448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例題（ド・モアブルの定理）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None/>
                </a:pPr>
                <a:endParaRPr lang="en-US" altLang="ja-JP" b="0" i="1" dirty="0" smtClean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  <m:f>
                                <m:f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  <m:f>
                                <m:f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cos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sin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altLang="ja-JP" b="0" i="1" dirty="0" smtClean="0">
                  <a:latin typeface="Times New Roman" pitchFamily="18" charset="0"/>
                </a:endParaRPr>
              </a:p>
              <a:p>
                <a:pPr>
                  <a:buNone/>
                </a:pPr>
                <a:endParaRPr kumimoji="1" lang="en-US" altLang="ja-JP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  <m:f>
                                <m:f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  <m:f>
                                <m:f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altLang="ja-JP" i="1" dirty="0" smtClean="0">
                  <a:latin typeface="Times New Roman" pitchFamily="18" charset="0"/>
                </a:endParaRPr>
              </a:p>
              <a:p>
                <a:pPr>
                  <a:buNone/>
                </a:pPr>
                <a:endParaRPr lang="en-US" altLang="ja-JP" i="1" dirty="0">
                  <a:latin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b="0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1</m:t>
                              </m:r>
                              <m:r>
                                <a:rPr lang="en-US" altLang="ja-JP" b="0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altLang="ja-JP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altLang="ja-JP" i="1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altLang="ja-JP" b="0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altLang="ja-JP" i="1" dirty="0"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ja-JP" i="1" dirty="0"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altLang="ja-JP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altLang="ja-JP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b="0" i="0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cos</m:t>
                              </m:r>
                              <m:f>
                                <m:fPr>
                                  <m:ctrlP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b="0" i="1" dirty="0" smtClean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altLang="ja-JP" b="0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−</m:t>
                              </m:r>
                              <m: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𝑖</m:t>
                              </m:r>
                              <m: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sin</m:t>
                              </m:r>
                              <m:f>
                                <m:fPr>
                                  <m:ctrlP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b="0" i="1" dirty="0" smtClean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altLang="ja-JP" b="0" i="1" dirty="0" smtClean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cos</m:t>
                          </m:r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𝜋</m:t>
                          </m:r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𝑖</m:t>
                          </m:r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sin</m:t>
                          </m:r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𝜋</m:t>
                          </m:r>
                        </m:e>
                      </m:d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=8⋅</m:t>
                      </m:r>
                      <m:d>
                        <m:d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−1</m:t>
                          </m:r>
                        </m:e>
                      </m:d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=−8</m:t>
                      </m:r>
                    </m:oMath>
                  </m:oMathPara>
                </a14:m>
                <a:endParaRPr lang="en-US" altLang="ja-JP" b="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練習問題１８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1+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6</m:t>
                          </m:r>
                        </m:sup>
                      </m:sSup>
                      <m:r>
                        <a:rPr lang="ja-JP" altLang="en-US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を計算せよ。</m:t>
                      </m:r>
                    </m:oMath>
                  </m:oMathPara>
                </a14:m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r>
                  <a:rPr kumimoji="1" lang="ja-JP" alt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kumimoji="1"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1</m:t>
                      </m:r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altLang="ja-JP" i="1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i="1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3</m:t>
                          </m:r>
                        </m:e>
                      </m:rad>
                      <m:r>
                        <a:rPr lang="en-US" altLang="ja-JP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𝑖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=2</m:t>
                      </m:r>
                      <m:d>
                        <m:dPr>
                          <m:ctrlPr>
                            <a:rPr lang="en-US" altLang="ja-JP" i="1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altLang="ja-JP" i="1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𝑖</m:t>
                          </m:r>
                        </m:e>
                      </m:d>
                      <m:r>
                        <a:rPr lang="en-US" altLang="ja-JP" b="0" i="0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=2</m:t>
                      </m:r>
                      <m:d>
                        <m:dPr>
                          <m:ctrlPr>
                            <a:rPr lang="en-US" altLang="ja-JP" i="1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cos</m:t>
                          </m:r>
                          <m:f>
                            <m:fPr>
                              <m:ctrlPr>
                                <a:rPr lang="en-US" altLang="ja-JP" b="0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altLang="ja-JP" b="0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en-US" altLang="ja-JP" i="1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𝑖</m:t>
                          </m:r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sin</m:t>
                          </m:r>
                          <m:f>
                            <m:fPr>
                              <m:ctrlPr>
                                <a:rPr lang="en-US" altLang="ja-JP" b="0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altLang="ja-JP" b="0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ja-JP" altLang="en-US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であるから</m:t>
                      </m:r>
                    </m:oMath>
                  </m:oMathPara>
                </a14:m>
                <a:endParaRPr lang="en-US" altLang="ja-JP" dirty="0" smtClean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ja-JP" b="0" i="1" dirty="0" smtClean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b="0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1+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altLang="ja-JP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altLang="ja-JP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b="0" i="0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6</m:t>
                          </m:r>
                        </m:sup>
                      </m:sSup>
                      <m:sSup>
                        <m:sSup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cos</m:t>
                              </m:r>
                              <m:f>
                                <m:fPr>
                                  <m:ctrlP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−</m:t>
                              </m:r>
                              <m: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𝑖</m:t>
                              </m:r>
                              <m: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sin</m:t>
                              </m:r>
                              <m:f>
                                <m:fPr>
                                  <m:ctrlP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US" altLang="ja-JP" b="0" i="1" dirty="0" smtClean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6</m:t>
                          </m:r>
                        </m:sup>
                      </m:sSup>
                      <m:d>
                        <m:d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cos</m:t>
                          </m:r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 2</m:t>
                          </m:r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𝜋</m:t>
                          </m:r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𝑖</m:t>
                          </m:r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sin</m:t>
                          </m:r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 2</m:t>
                          </m:r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en-US" altLang="ja-JP" b="0" i="1" dirty="0" smtClean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⋅1=</m:t>
                      </m:r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64</m:t>
                      </m:r>
                    </m:oMath>
                  </m:oMathPara>
                </a14:m>
                <a:endParaRPr kumimoji="1" lang="ja-JP" altLang="en-US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9968615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練習問題１９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1−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−3</m:t>
                          </m:r>
                        </m:sup>
                      </m:sSup>
                      <m:r>
                        <a:rPr lang="ja-JP" altLang="en-US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を計算せよ。</m:t>
                      </m:r>
                    </m:oMath>
                  </m:oMathPara>
                </a14:m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r>
                  <a:rPr kumimoji="1" lang="ja-JP" alt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kumimoji="1"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1</m:t>
                      </m:r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altLang="ja-JP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i="1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3</m:t>
                          </m:r>
                        </m:e>
                      </m:rad>
                      <m:r>
                        <a:rPr lang="en-US" altLang="ja-JP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𝑖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=2</m:t>
                      </m:r>
                      <m:d>
                        <m:dPr>
                          <m:ctrlPr>
                            <a:rPr lang="en-US" altLang="ja-JP" i="1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altLang="ja-JP" i="1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𝑖</m:t>
                          </m:r>
                        </m:e>
                      </m:d>
                      <m:r>
                        <a:rPr lang="en-US" altLang="ja-JP" b="0" i="0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=2</m:t>
                      </m:r>
                      <m:d>
                        <m:dPr>
                          <m:ctrlPr>
                            <a:rPr lang="en-US" altLang="ja-JP" i="1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cos</m:t>
                          </m:r>
                          <m:f>
                            <m:fPr>
                              <m:ctrlPr>
                                <a:rPr lang="en-US" altLang="ja-JP" b="0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altLang="ja-JP" b="0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en-US" altLang="ja-JP" i="1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𝑖</m:t>
                          </m:r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sin</m:t>
                          </m:r>
                          <m:f>
                            <m:fPr>
                              <m:ctrlPr>
                                <a:rPr lang="en-US" altLang="ja-JP" b="0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altLang="ja-JP" b="0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ja-JP" altLang="en-US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であるから</m:t>
                      </m:r>
                    </m:oMath>
                  </m:oMathPara>
                </a14:m>
                <a:endParaRPr lang="en-US" altLang="ja-JP" dirty="0" smtClean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ja-JP" b="0" i="1" dirty="0" smtClean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b="0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1</m:t>
                              </m:r>
                              <m:r>
                                <a:rPr lang="en-US" altLang="ja-JP" b="0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US" altLang="ja-JP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altLang="ja-JP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b="0" i="0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cos</m:t>
                              </m:r>
                              <m:f>
                                <m:fPr>
                                  <m:ctrlP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−</m:t>
                              </m:r>
                              <m: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𝑖</m:t>
                              </m:r>
                              <m: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sin</m:t>
                              </m:r>
                              <m:f>
                                <m:fPr>
                                  <m:ctrlP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ja-JP" i="1" dirty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US" altLang="ja-JP" b="0" i="1" dirty="0" smtClean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US" altLang="ja-JP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{</m:t>
                      </m:r>
                      <m:r>
                        <m:rPr>
                          <m:sty m:val="p"/>
                        </m:rPr>
                        <a:rPr lang="en-US" altLang="ja-JP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cos</m:t>
                      </m:r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altLang="ja-JP" i="1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en-US" altLang="ja-JP" i="1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𝜋</m:t>
                          </m:r>
                        </m:e>
                      </m:d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−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𝑖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ja-JP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sin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(−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𝜋</m:t>
                      </m:r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)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en-US" altLang="ja-JP" b="0" i="1" dirty="0" smtClean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⋅</m:t>
                      </m:r>
                      <m:d>
                        <m:dPr>
                          <m:ctrlP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altLang="ja-JP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−1</m:t>
                          </m:r>
                        </m:e>
                      </m:d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kumimoji="1" lang="ja-JP" altLang="en-US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3409734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1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𝒏</m:t>
                      </m:r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>
                        <a:rPr lang="ja-JP" altLang="en-US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乗根</m:t>
                      </m:r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プレースホル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𝑛</m:t>
                      </m:r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>
                        <a:rPr lang="ja-JP" altLang="en-US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乗根の図形的意味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" name="テキスト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0545357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1 </m:t>
                      </m:r>
                      <m:r>
                        <a:rPr lang="ja-JP" altLang="en-US" b="0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の</m:t>
                      </m:r>
                      <m:r>
                        <a:rPr lang="en-US" altLang="ja-JP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3 </m:t>
                      </m:r>
                      <m:r>
                        <a:rPr lang="ja-JP" altLang="en-US" b="0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乗根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593436" y="1600200"/>
                <a:ext cx="3348847" cy="45720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3 </m:t>
                      </m:r>
                      <m:r>
                        <a:rPr lang="ja-JP" altLang="en-US" i="1">
                          <a:latin typeface="Cambria Math" panose="02040503050406030204" pitchFamily="18" charset="0"/>
                        </a:rPr>
                        <m:t>乗根は</m:t>
                      </m:r>
                    </m:oMath>
                  </m:oMathPara>
                </a14:m>
                <a:endParaRPr lang="en-US" altLang="ja-JP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=1, </m:t>
                      </m:r>
                    </m:oMath>
                  </m:oMathPara>
                </a14:m>
                <a:endParaRPr lang="en-US" altLang="ja-JP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altLang="ja-JP" b="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b="0" i="1" smtClean="0">
                          <a:latin typeface="Cambria Math" panose="02040503050406030204" pitchFamily="18" charset="0"/>
                        </a:rPr>
                        <m:t>cos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ja-JP" b="0" i="1" smtClean="0">
                          <a:latin typeface="Cambria Math" panose="02040503050406030204" pitchFamily="18" charset="0"/>
                        </a:rPr>
                        <m:t>sin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altLang="ja-JP" b="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altLang="ja-JP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cos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sin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altLang="ja-JP" i="1" dirty="0"/>
              </a:p>
              <a:p>
                <a:pPr marL="0" indent="0">
                  <a:buNone/>
                </a:pPr>
                <a:endParaRPr lang="en-US" altLang="ja-JP" i="1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3436" y="1600200"/>
                <a:ext cx="3348847" cy="4572000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rot="5400000" flipH="1" flipV="1">
            <a:off x="5934281" y="3893347"/>
            <a:ext cx="4786346" cy="1588"/>
          </a:xfrm>
          <a:prstGeom prst="straightConnector1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/>
          <p:cNvCxnSpPr/>
          <p:nvPr/>
        </p:nvCxnSpPr>
        <p:spPr>
          <a:xfrm>
            <a:off x="5539773" y="3933056"/>
            <a:ext cx="5836464" cy="0"/>
          </a:xfrm>
          <a:prstGeom prst="straightConnector1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8254652" y="3884973"/>
                <a:ext cx="508473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800" b="0" i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O</m:t>
                      </m:r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4652" y="3884973"/>
                <a:ext cx="508473" cy="4801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11134972" y="3933056"/>
                <a:ext cx="554639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𝒙</m:t>
                      </m:r>
                      <m:r>
                        <a:rPr lang="en-US" altLang="ja-JP" sz="28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34972" y="3933056"/>
                <a:ext cx="554639" cy="48013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7837424" y="1234357"/>
                <a:ext cx="489236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𝒚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7424" y="1234357"/>
                <a:ext cx="489236" cy="480131"/>
              </a:xfrm>
              <a:prstGeom prst="rect">
                <a:avLst/>
              </a:prstGeom>
              <a:blipFill rotWithShape="0">
                <a:blip r:embed="rId6"/>
                <a:stretch>
                  <a:fillRect b="-1392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10168997" y="3501008"/>
                <a:ext cx="605935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𝑧</m:t>
                          </m:r>
                        </m:e>
                        <m:sub>
                          <m:r>
                            <a:rPr kumimoji="1" lang="en-US" altLang="ja-JP" sz="2800" b="0" i="0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8997" y="3501008"/>
                <a:ext cx="605935" cy="480131"/>
              </a:xfrm>
              <a:prstGeom prst="rect">
                <a:avLst/>
              </a:prstGeom>
              <a:blipFill rotWithShape="0">
                <a:blip r:embed="rId7"/>
                <a:stretch>
                  <a:fillRect b="-50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コネクタ 9"/>
          <p:cNvCxnSpPr/>
          <p:nvPr/>
        </p:nvCxnSpPr>
        <p:spPr>
          <a:xfrm flipV="1">
            <a:off x="7123950" y="2111860"/>
            <a:ext cx="447793" cy="3233347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8575735" y="3068960"/>
                <a:ext cx="845295" cy="8208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5735" y="3068960"/>
                <a:ext cx="845295" cy="82086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直線コネクタ 14"/>
          <p:cNvCxnSpPr/>
          <p:nvPr/>
        </p:nvCxnSpPr>
        <p:spPr>
          <a:xfrm>
            <a:off x="7571743" y="2083699"/>
            <a:ext cx="2660176" cy="1836247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7337349" y="3545649"/>
                <a:ext cx="845295" cy="819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en-US" altLang="ja-JP" sz="2800" b="0" dirty="0" smtClean="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7349" y="3545649"/>
                <a:ext cx="845295" cy="81945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円弧 16"/>
          <p:cNvSpPr/>
          <p:nvPr/>
        </p:nvSpPr>
        <p:spPr>
          <a:xfrm>
            <a:off x="7971994" y="3573016"/>
            <a:ext cx="786714" cy="708338"/>
          </a:xfrm>
          <a:prstGeom prst="arc">
            <a:avLst>
              <a:gd name="adj1" fmla="val 14844834"/>
              <a:gd name="adj2" fmla="val 21555123"/>
            </a:avLst>
          </a:prstGeom>
          <a:ln w="12700">
            <a:solidFill>
              <a:schemeClr val="accent1">
                <a:lumMod val="50000"/>
              </a:schemeClr>
            </a:solidFill>
            <a:miter lim="800000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7193895" y="1590064"/>
                <a:ext cx="597663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𝑧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3895" y="1590064"/>
                <a:ext cx="597663" cy="480131"/>
              </a:xfrm>
              <a:prstGeom prst="rect">
                <a:avLst/>
              </a:prstGeom>
              <a:blipFill rotWithShape="0">
                <a:blip r:embed="rId10"/>
                <a:stretch>
                  <a:fillRect b="-37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円/楕円 21"/>
          <p:cNvSpPr/>
          <p:nvPr/>
        </p:nvSpPr>
        <p:spPr>
          <a:xfrm>
            <a:off x="6415495" y="1949984"/>
            <a:ext cx="3816424" cy="3816424"/>
          </a:xfrm>
          <a:prstGeom prst="ellipse">
            <a:avLst/>
          </a:prstGeom>
          <a:noFill/>
          <a:ln w="19050"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10166025" y="3933056"/>
                <a:ext cx="473206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1</m:t>
                      </m:r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6025" y="3933056"/>
                <a:ext cx="473206" cy="48013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8254652" y="1556792"/>
                <a:ext cx="399661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𝑖</m:t>
                      </m:r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4652" y="1556792"/>
                <a:ext cx="399661" cy="48013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8254652" y="5808073"/>
                <a:ext cx="667362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−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𝑖</m:t>
                      </m:r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4652" y="5808073"/>
                <a:ext cx="667362" cy="480131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/>
              <p:cNvSpPr txBox="1"/>
              <p:nvPr/>
            </p:nvSpPr>
            <p:spPr>
              <a:xfrm>
                <a:off x="5785552" y="3501008"/>
                <a:ext cx="740908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−1</m:t>
                      </m:r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テキスト ボックス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5552" y="3501008"/>
                <a:ext cx="740908" cy="480131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線コネクタ 31"/>
          <p:cNvCxnSpPr/>
          <p:nvPr/>
        </p:nvCxnSpPr>
        <p:spPr>
          <a:xfrm flipV="1">
            <a:off x="7136953" y="3933057"/>
            <a:ext cx="3102460" cy="1440311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H="1" flipV="1">
            <a:off x="7580165" y="2064410"/>
            <a:ext cx="759999" cy="1865717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円弧 56"/>
          <p:cNvSpPr/>
          <p:nvPr/>
        </p:nvSpPr>
        <p:spPr>
          <a:xfrm>
            <a:off x="8027047" y="3672942"/>
            <a:ext cx="574782" cy="517519"/>
          </a:xfrm>
          <a:prstGeom prst="arc">
            <a:avLst>
              <a:gd name="adj1" fmla="val 8132164"/>
              <a:gd name="adj2" fmla="val 112727"/>
            </a:avLst>
          </a:prstGeom>
          <a:ln w="12700">
            <a:solidFill>
              <a:schemeClr val="accent1">
                <a:lumMod val="50000"/>
              </a:schemeClr>
            </a:solidFill>
            <a:miter lim="800000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8" name="直線コネクタ 57"/>
          <p:cNvCxnSpPr/>
          <p:nvPr/>
        </p:nvCxnSpPr>
        <p:spPr>
          <a:xfrm flipH="1">
            <a:off x="7153717" y="3930127"/>
            <a:ext cx="1186447" cy="1435051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/>
              <p:cNvSpPr txBox="1"/>
              <p:nvPr/>
            </p:nvSpPr>
            <p:spPr>
              <a:xfrm>
                <a:off x="6712613" y="5301208"/>
                <a:ext cx="605935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𝑧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小塚明朝 Pro H" pitchFamily="18" charset="-128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1" name="テキスト ボックス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2613" y="5301208"/>
                <a:ext cx="605935" cy="480131"/>
              </a:xfrm>
              <a:prstGeom prst="rect">
                <a:avLst/>
              </a:prstGeom>
              <a:blipFill rotWithShape="0">
                <a:blip r:embed="rId15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6821116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6" grpId="0"/>
      <p:bldP spid="17" grpId="0" animBg="1"/>
      <p:bldP spid="18" grpId="0"/>
      <p:bldP spid="22" grpId="0" animBg="1"/>
      <p:bldP spid="23" grpId="0"/>
      <p:bldP spid="24" grpId="0"/>
      <p:bldP spid="25" grpId="0"/>
      <p:bldP spid="26" grpId="0"/>
      <p:bldP spid="57" grpId="0" animBg="1"/>
      <p:bldP spid="61" grpId="0"/>
    </p:bldLst>
  </p:timing>
</p:sld>
</file>

<file path=ppt/theme/theme1.xml><?xml version="1.0" encoding="utf-8"?>
<a:theme xmlns:a="http://schemas.openxmlformats.org/drawingml/2006/main" name="TS102787947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Math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>
              <a:lumMod val="50000"/>
            </a:schemeClr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Math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Math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E5292F0-C5C9-4F7B-BB09-E7C460630D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TS102787947</Template>
  <TotalTime>0</TotalTime>
  <Words>325</Words>
  <Application>Microsoft Office PowerPoint</Application>
  <PresentationFormat>ユーザー設定</PresentationFormat>
  <Paragraphs>182</Paragraphs>
  <Slides>22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31" baseType="lpstr">
      <vt:lpstr>HGP創英角ﾎﾟｯﾌﾟ体</vt:lpstr>
      <vt:lpstr>HG丸ｺﾞｼｯｸM-PRO</vt:lpstr>
      <vt:lpstr>Meiryo UI</vt:lpstr>
      <vt:lpstr>小塚明朝 Pro H</vt:lpstr>
      <vt:lpstr>Arial</vt:lpstr>
      <vt:lpstr>Cambria Math</vt:lpstr>
      <vt:lpstr>Euphemia</vt:lpstr>
      <vt:lpstr>Times New Roman</vt:lpstr>
      <vt:lpstr>TS102787947</vt:lpstr>
      <vt:lpstr>数学Ⅲ</vt:lpstr>
      <vt:lpstr>ド・モアブルの定理</vt:lpstr>
      <vt:lpstr>ド・モアブル</vt:lpstr>
      <vt:lpstr>ド・モアブルの定理</vt:lpstr>
      <vt:lpstr>例題（ド・モアブルの定理）</vt:lpstr>
      <vt:lpstr>練習問題１８</vt:lpstr>
      <vt:lpstr>練習問題１９</vt:lpstr>
      <vt:lpstr>n 乗根 </vt:lpstr>
      <vt:lpstr>1 の 3 乗根</vt:lpstr>
      <vt:lpstr>1 の 4 乗根</vt:lpstr>
      <vt:lpstr>1 の n 乗根</vt:lpstr>
      <vt:lpstr>1 の 6 乗根</vt:lpstr>
      <vt:lpstr>1 の 6 乗根</vt:lpstr>
      <vt:lpstr>練習問題２０</vt:lpstr>
      <vt:lpstr>1 の 8 乗根</vt:lpstr>
      <vt:lpstr>1 の 8 乗根</vt:lpstr>
      <vt:lpstr>方程式 z^2=-1+√3 i の解を求めよ</vt:lpstr>
      <vt:lpstr>練習問題２1</vt:lpstr>
      <vt:lpstr>方程式 z^3=-i の解を求めよ</vt:lpstr>
      <vt:lpstr>方程式 z^4=1 の解を求めよ</vt:lpstr>
      <vt:lpstr>方程式 z^2=1+√3 i の解を求めよ</vt:lpstr>
      <vt:lpstr>定理（ n 乗根）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2014-05-26T22:57:00Z</dcterms:created>
  <dcterms:modified xsi:type="dcterms:W3CDTF">2014-12-08T01:46:01Z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TC027879479991</vt:lpwstr>
  </property>
</Properties>
</file>