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6"/>
  </p:notesMasterIdLst>
  <p:handoutMasterIdLst>
    <p:handoutMasterId r:id="rId27"/>
  </p:handoutMasterIdLst>
  <p:sldIdLst>
    <p:sldId id="256" r:id="rId3"/>
    <p:sldId id="283" r:id="rId4"/>
    <p:sldId id="341" r:id="rId5"/>
    <p:sldId id="342" r:id="rId6"/>
    <p:sldId id="344" r:id="rId7"/>
    <p:sldId id="343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58" r:id="rId22"/>
    <p:sldId id="359" r:id="rId23"/>
    <p:sldId id="360" r:id="rId24"/>
    <p:sldId id="361" r:id="rId25"/>
  </p:sldIdLst>
  <p:sldSz cx="12188825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32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pos="71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1" autoAdjust="0"/>
    <p:restoredTop sz="94660"/>
  </p:normalViewPr>
  <p:slideViewPr>
    <p:cSldViewPr showGuides="1">
      <p:cViewPr varScale="1">
        <p:scale>
          <a:sx n="62" d="100"/>
          <a:sy n="62" d="100"/>
        </p:scale>
        <p:origin x="792" y="56"/>
      </p:cViewPr>
      <p:guideLst>
        <p:guide orient="horz" pos="2160"/>
        <p:guide orient="horz" pos="1008"/>
        <p:guide orient="horz" pos="3888"/>
        <p:guide orient="horz" pos="321"/>
        <p:guide pos="3839"/>
        <p:guide pos="1007"/>
        <p:guide pos="717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kumimoji="1" lang="ja-JP" sz="1200"/>
            </a:lvl1pPr>
          </a:lstStyle>
          <a:p>
            <a:endParaRPr kumimoji="1" lang="ja-JP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kumimoji="1" lang="ja-JP" sz="1200"/>
            </a:lvl1pPr>
          </a:lstStyle>
          <a:p>
            <a:fld id="{BDB7646E-8811-423A-9C42-2CBFADA00A96}" type="datetimeFigureOut">
              <a:rPr kumimoji="1" lang="en-US" altLang="ja-JP" smtClean="0"/>
              <a:pPr/>
              <a:t>12/10/2014</a:t>
            </a:fld>
            <a:endParaRPr kumimoji="1" 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kumimoji="1" lang="ja-JP" sz="1200"/>
            </a:lvl1pPr>
          </a:lstStyle>
          <a:p>
            <a:endParaRPr kumimoji="1" 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kumimoji="1" lang="ja-JP" sz="1200"/>
            </a:lvl1pPr>
          </a:lstStyle>
          <a:p>
            <a:fld id="{04360E59-1627-4404-ACC5-51C744AB0F27}" type="slidenum">
              <a:rPr kumimoji="1" lang="en-US" altLang="ja-JP" smtClean="0"/>
              <a:pPr/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kumimoji="1" lang="ja-JP" sz="1200">
                <a:solidFill>
                  <a:schemeClr val="tx1"/>
                </a:solidFill>
              </a:defRPr>
            </a:lvl1pPr>
          </a:lstStyle>
          <a:p>
            <a:endParaRPr kumimoji="1" lang="ja-JP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kumimoji="1" lang="ja-JP"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ja-JP" altLang="en-US"/>
              <a:pPr/>
              <a:t>2014/12/10</a:t>
            </a:fld>
            <a:endParaRPr kumimoji="1" lang="ja-JP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kumimoji="1" lang="ja-JP"/>
          </a:p>
        </p:txBody>
      </p:sp>
      <p:sp>
        <p:nvSpPr>
          <p:cNvPr id="5" name="メモ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/>
              <a:t>マスター テキストのスタイルを編集するには、ここをクリック</a:t>
            </a:r>
          </a:p>
          <a:p>
            <a:pPr lvl="1"/>
            <a:r>
              <a:rPr kumimoji="1" lang="ja-JP"/>
              <a:t>第 2 レベル</a:t>
            </a:r>
          </a:p>
          <a:p>
            <a:pPr lvl="2"/>
            <a:r>
              <a:rPr kumimoji="1" lang="ja-JP"/>
              <a:t>第 3 レベル</a:t>
            </a:r>
          </a:p>
          <a:p>
            <a:pPr lvl="3"/>
            <a:r>
              <a:rPr kumimoji="1" lang="ja-JP"/>
              <a:t>第 4 レベル</a:t>
            </a:r>
          </a:p>
          <a:p>
            <a:pPr lvl="4"/>
            <a:r>
              <a:rPr kumimoji="1" lang="ja-JP"/>
              <a:t>第 5 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kumimoji="1" lang="ja-JP" sz="1200">
                <a:solidFill>
                  <a:schemeClr val="tx1"/>
                </a:solidFill>
              </a:defRPr>
            </a:lvl1pPr>
          </a:lstStyle>
          <a:p>
            <a:endParaRPr kumimoji="1" 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kumimoji="1" lang="ja-JP"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/>
              <a:pPr/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lang="ja-JP"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lang="ja-JP"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lang="ja-JP"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lang="ja-JP"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lang="ja-JP"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四角形 7"/>
          <p:cNvSpPr/>
          <p:nvPr/>
        </p:nvSpPr>
        <p:spPr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/>
          </a:p>
        </p:txBody>
      </p:sp>
      <p:sp>
        <p:nvSpPr>
          <p:cNvPr id="9" name="四角形 8"/>
          <p:cNvSpPr/>
          <p:nvPr/>
        </p:nvSpPr>
        <p:spPr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/>
          </a:p>
        </p:txBody>
      </p:sp>
      <p:sp>
        <p:nvSpPr>
          <p:cNvPr id="10" name="四角形 9"/>
          <p:cNvSpPr/>
          <p:nvPr/>
        </p:nvSpPr>
        <p:spPr>
          <a:xfrm>
            <a:off x="121888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/>
          </a:p>
        </p:txBody>
      </p:sp>
      <p:sp>
        <p:nvSpPr>
          <p:cNvPr id="11" name="四角形 10"/>
          <p:cNvSpPr/>
          <p:nvPr/>
        </p:nvSpPr>
        <p:spPr>
          <a:xfrm>
            <a:off x="0" y="0"/>
            <a:ext cx="121888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/>
          </a:p>
        </p:txBody>
      </p:sp>
      <p:sp>
        <p:nvSpPr>
          <p:cNvPr id="12" name="四角形 11"/>
          <p:cNvSpPr/>
          <p:nvPr/>
        </p:nvSpPr>
        <p:spPr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/>
          </a:p>
        </p:txBody>
      </p:sp>
      <p:cxnSp>
        <p:nvCxnSpPr>
          <p:cNvPr id="13" name="直線コネクタ 12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四角形 13"/>
          <p:cNvSpPr/>
          <p:nvPr/>
        </p:nvSpPr>
        <p:spPr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/>
          </a:p>
        </p:txBody>
      </p:sp>
      <p:cxnSp>
        <p:nvCxnSpPr>
          <p:cNvPr id="15" name="直線コネクタ 14"/>
          <p:cNvCxnSpPr/>
          <p:nvPr/>
        </p:nvCxnSpPr>
        <p:spPr bwMode="white">
          <a:xfrm>
            <a:off x="121888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 bwMode="white">
          <a:xfrm>
            <a:off x="0" y="5631204"/>
            <a:ext cx="18283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 kumimoji="1" lang="ja-JP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>
            <a:noAutofit/>
          </a:bodyPr>
          <a:lstStyle>
            <a:lvl1pPr latinLnBrk="0">
              <a:defRPr kumimoji="1" lang="ja-JP" sz="540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kumimoji="1" lang="ja-JP" sz="3200">
                <a:solidFill>
                  <a:schemeClr val="tx1"/>
                </a:solidFill>
              </a:defRPr>
            </a:lvl1pPr>
            <a:lvl2pPr marL="4572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 smtClean="0"/>
              <a:t>マスタ サブタイトルの書式設定</a:t>
            </a:r>
            <a:endParaRPr kumimoji="1" 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kumimoji="1" lang="ja-JP">
                <a:solidFill>
                  <a:schemeClr val="bg1"/>
                </a:solidFill>
              </a:defRPr>
            </a:lvl1pPr>
          </a:lstStyle>
          <a:p>
            <a:fld id="{C2C6F8EA-316C-41DE-B9A4-EDCC3A85ED9A}" type="datetimeFigureOut">
              <a:rPr lang="ja-JP" altLang="en-US"/>
              <a:pPr/>
              <a:t>2014/12/10</a:t>
            </a:fld>
            <a:endParaRPr kumimoji="1" 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0">
              <a:defRPr kumimoji="1" lang="ja-JP">
                <a:solidFill>
                  <a:schemeClr val="bg1"/>
                </a:solidFill>
              </a:defRPr>
            </a:lvl1pPr>
          </a:lstStyle>
          <a:p>
            <a:endParaRPr kumimoji="1" 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kumimoji="1" lang="ja-JP"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/>
              <a:pPr/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3817955988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 latinLnBrk="0">
              <a:defRPr kumimoji="1" lang="ja-JP"/>
            </a:lvl5pPr>
            <a:lvl6pPr latinLnBrk="0">
              <a:defRPr kumimoji="1" lang="ja-JP"/>
            </a:lvl6pPr>
            <a:lvl7pPr latinLnBrk="0">
              <a:defRPr kumimoji="1" lang="ja-JP"/>
            </a:lvl7pPr>
            <a:lvl8pPr latinLnBrk="0">
              <a:defRPr kumimoji="1" lang="ja-JP"/>
            </a:lvl8pPr>
            <a:lvl9pPr latinLnBrk="0">
              <a:defRPr kumimoji="1" lang="ja-JP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ja-JP" altLang="en-US"/>
              <a:pPr/>
              <a:t>2014/12/10</a:t>
            </a:fld>
            <a:endParaRPr kumimoji="1" 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pPr/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2040880889"/>
      </p:ext>
    </p:extLst>
  </p:cSld>
  <p:clrMapOvr>
    <a:masterClrMapping/>
  </p:clrMapOvr>
  <p:transition spd="med"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四角形 6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kumimoji="1" lang="ja-JP"/>
          </a:p>
        </p:txBody>
      </p:sp>
      <p:sp>
        <p:nvSpPr>
          <p:cNvPr id="8" name="四角形 7"/>
          <p:cNvSpPr/>
          <p:nvPr/>
        </p:nvSpPr>
        <p:spPr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/>
          </a:p>
        </p:txBody>
      </p:sp>
      <p:sp>
        <p:nvSpPr>
          <p:cNvPr id="9" name="四角形 8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/>
          </a:p>
        </p:txBody>
      </p:sp>
      <p:sp>
        <p:nvSpPr>
          <p:cNvPr id="10" name="四角形 9"/>
          <p:cNvSpPr/>
          <p:nvPr/>
        </p:nvSpPr>
        <p:spPr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/>
          </a:p>
        </p:txBody>
      </p:sp>
      <p:cxnSp>
        <p:nvCxnSpPr>
          <p:cNvPr id="11" name="直線コネクタ 10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"/>
          <p:cNvSpPr>
            <a:spLocks/>
          </p:cNvSpPr>
          <p:nvPr/>
        </p:nvSpPr>
        <p:spPr bwMode="white">
          <a:xfrm rot="5400000"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kumimoji="1" lang="ja-JP"/>
          </a:p>
        </p:txBody>
      </p:sp>
      <p:cxnSp>
        <p:nvCxnSpPr>
          <p:cNvPr id="14" name="直線コネクタ 13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縦書きテキスト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ja-JP" altLang="en-US"/>
              <a:pPr/>
              <a:t>2014/12/10</a:t>
            </a:fld>
            <a:endParaRPr kumimoji="1" 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pPr/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612817689"/>
      </p:ext>
    </p:extLst>
  </p:cSld>
  <p:clrMapOvr>
    <a:masterClrMapping/>
  </p:clrMapOvr>
  <p:transition spd="med"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800" b="1">
                <a:latin typeface="HG丸ｺﾞｼｯｸM-PRO" pitchFamily="50" charset="-128"/>
                <a:ea typeface="HG丸ｺﾞｼｯｸM-PRO" pitchFamily="50" charset="-128"/>
              </a:defRPr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5pPr latinLnBrk="0">
              <a:defRPr kumimoji="1" lang="ja-JP"/>
            </a:lvl5pPr>
            <a:lvl6pPr latinLnBrk="0">
              <a:defRPr kumimoji="1" lang="ja-JP"/>
            </a:lvl6pPr>
            <a:lvl7pPr latinLnBrk="0">
              <a:defRPr kumimoji="1" lang="ja-JP"/>
            </a:lvl7pPr>
            <a:lvl8pPr latinLnBrk="0">
              <a:defRPr kumimoji="1" lang="ja-JP"/>
            </a:lvl8pPr>
            <a:lvl9pPr latinLnBrk="0">
              <a:defRPr kumimoji="1" lang="ja-JP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ja-JP" altLang="en-US"/>
              <a:pPr/>
              <a:t>2014/12/10</a:t>
            </a:fld>
            <a:endParaRPr kumimoji="1" 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pPr/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2185532848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四角形 18"/>
          <p:cNvSpPr/>
          <p:nvPr/>
        </p:nvSpPr>
        <p:spPr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/>
          </a:p>
        </p:txBody>
      </p:sp>
      <p:sp>
        <p:nvSpPr>
          <p:cNvPr id="20" name="四角形 19"/>
          <p:cNvSpPr/>
          <p:nvPr/>
        </p:nvSpPr>
        <p:spPr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/>
          </a:p>
        </p:txBody>
      </p:sp>
      <p:sp>
        <p:nvSpPr>
          <p:cNvPr id="24" name="四角形 23"/>
          <p:cNvSpPr/>
          <p:nvPr/>
        </p:nvSpPr>
        <p:spPr>
          <a:xfrm>
            <a:off x="1216152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/>
          </a:p>
        </p:txBody>
      </p:sp>
      <p:sp>
        <p:nvSpPr>
          <p:cNvPr id="21" name="四角形 20"/>
          <p:cNvSpPr/>
          <p:nvPr/>
        </p:nvSpPr>
        <p:spPr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/>
          </a:p>
        </p:txBody>
      </p:sp>
      <p:cxnSp>
        <p:nvCxnSpPr>
          <p:cNvPr id="22" name="直線コネクタ 21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四角形 15"/>
          <p:cNvSpPr/>
          <p:nvPr/>
        </p:nvSpPr>
        <p:spPr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/>
          </a:p>
        </p:txBody>
      </p:sp>
      <p:sp>
        <p:nvSpPr>
          <p:cNvPr id="18" name="pi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 kumimoji="1" lang="ja-JP"/>
          </a:p>
        </p:txBody>
      </p:sp>
      <p:cxnSp>
        <p:nvCxnSpPr>
          <p:cNvPr id="23" name="直線コネクタ 22"/>
          <p:cNvCxnSpPr/>
          <p:nvPr/>
        </p:nvCxnSpPr>
        <p:spPr bwMode="white">
          <a:xfrm>
            <a:off x="1216152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四角形 25"/>
          <p:cNvSpPr/>
          <p:nvPr/>
        </p:nvSpPr>
        <p:spPr>
          <a:xfrm>
            <a:off x="11579384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/>
          </a:p>
        </p:txBody>
      </p:sp>
      <p:sp>
        <p:nvSpPr>
          <p:cNvPr id="27" name="四角形 26"/>
          <p:cNvSpPr/>
          <p:nvPr/>
        </p:nvSpPr>
        <p:spPr>
          <a:xfrm>
            <a:off x="11274663" y="0"/>
            <a:ext cx="304721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/>
          </a:p>
        </p:txBody>
      </p:sp>
      <p:sp>
        <p:nvSpPr>
          <p:cNvPr id="28" name="四角形 27"/>
          <p:cNvSpPr/>
          <p:nvPr/>
        </p:nvSpPr>
        <p:spPr>
          <a:xfrm>
            <a:off x="1218883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/>
          </a:p>
        </p:txBody>
      </p:sp>
      <p:sp>
        <p:nvSpPr>
          <p:cNvPr id="29" name="四角形 28"/>
          <p:cNvSpPr/>
          <p:nvPr/>
        </p:nvSpPr>
        <p:spPr>
          <a:xfrm>
            <a:off x="-2" y="0"/>
            <a:ext cx="1218883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/>
          </a:p>
        </p:txBody>
      </p:sp>
      <p:sp>
        <p:nvSpPr>
          <p:cNvPr id="30" name="四角形 29"/>
          <p:cNvSpPr/>
          <p:nvPr/>
        </p:nvSpPr>
        <p:spPr>
          <a:xfrm>
            <a:off x="0" y="0"/>
            <a:ext cx="12188825" cy="6096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/>
          </a:p>
        </p:txBody>
      </p:sp>
      <p:cxnSp>
        <p:nvCxnSpPr>
          <p:cNvPr id="31" name="直線コネクタ 30"/>
          <p:cNvCxnSpPr/>
          <p:nvPr/>
        </p:nvCxnSpPr>
        <p:spPr bwMode="white">
          <a:xfrm>
            <a:off x="11573293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四角形 31"/>
          <p:cNvSpPr/>
          <p:nvPr/>
        </p:nvSpPr>
        <p:spPr>
          <a:xfrm>
            <a:off x="0" y="0"/>
            <a:ext cx="1216152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/>
          </a:p>
        </p:txBody>
      </p:sp>
      <p:cxnSp>
        <p:nvCxnSpPr>
          <p:cNvPr id="33" name="直線コネクタ 32"/>
          <p:cNvCxnSpPr/>
          <p:nvPr/>
        </p:nvCxnSpPr>
        <p:spPr bwMode="white">
          <a:xfrm>
            <a:off x="1218884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kumimoji="1" lang="ja-JP">
                <a:solidFill>
                  <a:schemeClr val="bg1"/>
                </a:solidFill>
              </a:defRPr>
            </a:lvl1pPr>
          </a:lstStyle>
          <a:p>
            <a:fld id="{C2C6F8EA-316C-41DE-B9A4-EDCC3A85ED9A}" type="datetimeFigureOut">
              <a:rPr lang="ja-JP" altLang="en-US"/>
              <a:pPr/>
              <a:t>2014/12/10</a:t>
            </a:fld>
            <a:endParaRPr kumimoji="1" 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0">
              <a:defRPr kumimoji="1" lang="ja-JP">
                <a:solidFill>
                  <a:schemeClr val="bg1"/>
                </a:solidFill>
              </a:defRPr>
            </a:lvl1pPr>
          </a:lstStyle>
          <a:p>
            <a:endParaRPr kumimoji="1" lang="ja-JP"/>
          </a:p>
        </p:txBody>
      </p:sp>
      <p:sp>
        <p:nvSpPr>
          <p:cNvPr id="6" name="スライド番号プレースホルダー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kumimoji="1" lang="ja-JP"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/>
              <a:pPr/>
              <a:t>‹#›</a:t>
            </a:fld>
            <a:endParaRPr kumimoji="1" lang="ja-JP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anchor="b">
            <a:normAutofit/>
          </a:bodyPr>
          <a:lstStyle>
            <a:lvl1pPr algn="l" latinLnBrk="0">
              <a:defRPr kumimoji="1" lang="ja-JP" sz="5400" b="0" cap="none" baseline="0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anchor="t">
            <a:normAutofit/>
          </a:bodyPr>
          <a:lstStyle>
            <a:lvl1pPr marL="0" indent="0" latinLnBrk="0">
              <a:spcBef>
                <a:spcPts val="0"/>
              </a:spcBef>
              <a:buNone/>
              <a:defRPr kumimoji="1" lang="ja-JP" sz="3200">
                <a:solidFill>
                  <a:schemeClr val="tx1"/>
                </a:solidFill>
              </a:defRPr>
            </a:lvl1pPr>
            <a:lvl2pPr marL="457200" indent="0" latinLnBrk="0">
              <a:buNone/>
              <a:defRPr kumimoji="1" lang="ja-JP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kumimoji="1" lang="ja-JP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234467543"/>
      </p:ext>
    </p:extLst>
  </p:cSld>
  <p:clrMapOvr>
    <a:masterClrMapping/>
  </p:clrMapOvr>
  <p:transition spd="med"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/>
          <a:lstStyle>
            <a:lvl1pPr latinLnBrk="0">
              <a:defRPr kumimoji="1" lang="ja-JP" sz="2800"/>
            </a:lvl1pPr>
            <a:lvl2pPr latinLnBrk="0">
              <a:defRPr kumimoji="1" lang="ja-JP" sz="2400"/>
            </a:lvl2pPr>
            <a:lvl3pPr latinLnBrk="0">
              <a:defRPr kumimoji="1" lang="ja-JP" sz="2000"/>
            </a:lvl3pPr>
            <a:lvl4pPr latinLnBrk="0">
              <a:defRPr kumimoji="1" lang="ja-JP" sz="1800"/>
            </a:lvl4pPr>
            <a:lvl5pPr latinLnBrk="0">
              <a:defRPr kumimoji="1" lang="ja-JP" sz="1800"/>
            </a:lvl5pPr>
            <a:lvl6pPr latinLnBrk="0">
              <a:defRPr kumimoji="1" lang="ja-JP" sz="1800"/>
            </a:lvl6pPr>
            <a:lvl7pPr latinLnBrk="0">
              <a:defRPr kumimoji="1" lang="ja-JP" sz="1800"/>
            </a:lvl7pPr>
            <a:lvl8pPr latinLnBrk="0">
              <a:defRPr kumimoji="1" lang="ja-JP" sz="1800"/>
            </a:lvl8pPr>
            <a:lvl9pPr latinLnBrk="0">
              <a:defRPr kumimoji="1" lang="ja-JP"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/>
          <a:lstStyle>
            <a:lvl1pPr latinLnBrk="0">
              <a:defRPr kumimoji="1" lang="ja-JP" sz="2800"/>
            </a:lvl1pPr>
            <a:lvl2pPr latinLnBrk="0">
              <a:defRPr kumimoji="1" lang="ja-JP" sz="2400"/>
            </a:lvl2pPr>
            <a:lvl3pPr latinLnBrk="0">
              <a:defRPr kumimoji="1" lang="ja-JP" sz="2000"/>
            </a:lvl3pPr>
            <a:lvl4pPr latinLnBrk="0">
              <a:defRPr kumimoji="1" lang="ja-JP" sz="1800"/>
            </a:lvl4pPr>
            <a:lvl5pPr latinLnBrk="0">
              <a:defRPr kumimoji="1" lang="ja-JP" sz="1800"/>
            </a:lvl5pPr>
            <a:lvl6pPr latinLnBrk="0">
              <a:defRPr kumimoji="1" lang="ja-JP" sz="1800" baseline="0"/>
            </a:lvl6pPr>
            <a:lvl7pPr latinLnBrk="0">
              <a:defRPr kumimoji="1" lang="ja-JP" sz="1800" baseline="0"/>
            </a:lvl7pPr>
            <a:lvl8pPr latinLnBrk="0">
              <a:defRPr kumimoji="1" lang="ja-JP" sz="1800" baseline="0"/>
            </a:lvl8pPr>
            <a:lvl9pPr latinLnBrk="0">
              <a:defRPr kumimoji="1" lang="ja-JP" sz="1800" baseline="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ja-JP" altLang="en-US"/>
              <a:pPr/>
              <a:t>2014/12/10</a:t>
            </a:fld>
            <a:endParaRPr kumimoji="1" 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pPr/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1239113715"/>
      </p:ext>
    </p:extLst>
  </p:cSld>
  <p:clrMapOvr>
    <a:masterClrMapping/>
  </p:clrMapOvr>
  <p:transition spd="med"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</p:spPr>
        <p:txBody>
          <a:bodyPr/>
          <a:lstStyle>
            <a:lvl1pPr latinLnBrk="0">
              <a:defRPr kumimoji="1" lang="ja-JP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anchor="b">
            <a:noAutofit/>
          </a:bodyPr>
          <a:lstStyle>
            <a:lvl1pPr marL="0" indent="0" latinLnBrk="0">
              <a:spcBef>
                <a:spcPts val="0"/>
              </a:spcBef>
              <a:buNone/>
              <a:defRPr kumimoji="1" lang="ja-JP" sz="2400" b="0" cap="all" baseline="0"/>
            </a:lvl1pPr>
            <a:lvl2pPr marL="457200" indent="0" latinLnBrk="0">
              <a:buNone/>
              <a:defRPr kumimoji="1" lang="ja-JP" sz="2000" b="1"/>
            </a:lvl2pPr>
            <a:lvl3pPr marL="914400" indent="0" latinLnBrk="0">
              <a:buNone/>
              <a:defRPr kumimoji="1" lang="ja-JP" sz="1800" b="1"/>
            </a:lvl3pPr>
            <a:lvl4pPr marL="1371600" indent="0" latinLnBrk="0">
              <a:buNone/>
              <a:defRPr kumimoji="1" lang="ja-JP" sz="1600" b="1"/>
            </a:lvl4pPr>
            <a:lvl5pPr marL="1828800" indent="0" latinLnBrk="0">
              <a:buNone/>
              <a:defRPr kumimoji="1" lang="ja-JP" sz="1600" b="1"/>
            </a:lvl5pPr>
            <a:lvl6pPr marL="2286000" indent="0" latinLnBrk="0">
              <a:buNone/>
              <a:defRPr kumimoji="1" lang="ja-JP" sz="1600" b="1"/>
            </a:lvl6pPr>
            <a:lvl7pPr marL="2743200" indent="0" latinLnBrk="0">
              <a:buNone/>
              <a:defRPr kumimoji="1" lang="ja-JP" sz="1600" b="1"/>
            </a:lvl7pPr>
            <a:lvl8pPr marL="3200400" indent="0" latinLnBrk="0">
              <a:buNone/>
              <a:defRPr kumimoji="1" lang="ja-JP" sz="1600" b="1"/>
            </a:lvl8pPr>
            <a:lvl9pPr marL="3657600" indent="0" latinLnBrk="0">
              <a:buNone/>
              <a:defRPr kumimoji="1" lang="ja-JP"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>
            <a:normAutofit/>
          </a:bodyPr>
          <a:lstStyle>
            <a:lvl1pPr latinLnBrk="0">
              <a:defRPr kumimoji="1" lang="ja-JP" sz="2400"/>
            </a:lvl1pPr>
            <a:lvl2pPr latinLnBrk="0">
              <a:defRPr kumimoji="1" lang="ja-JP" sz="2000"/>
            </a:lvl2pPr>
            <a:lvl3pPr latinLnBrk="0">
              <a:defRPr kumimoji="1" lang="ja-JP" sz="1800"/>
            </a:lvl3pPr>
            <a:lvl4pPr latinLnBrk="0">
              <a:defRPr kumimoji="1" lang="ja-JP" sz="1600"/>
            </a:lvl4pPr>
            <a:lvl5pPr latinLnBrk="0">
              <a:defRPr kumimoji="1" lang="ja-JP" sz="1600"/>
            </a:lvl5pPr>
            <a:lvl6pPr latinLnBrk="0">
              <a:defRPr kumimoji="1" lang="ja-JP" sz="1600"/>
            </a:lvl6pPr>
            <a:lvl7pPr latinLnBrk="0">
              <a:defRPr kumimoji="1" lang="ja-JP" sz="1600"/>
            </a:lvl7pPr>
            <a:lvl8pPr latinLnBrk="0">
              <a:defRPr kumimoji="1" lang="ja-JP" sz="1600" baseline="0"/>
            </a:lvl8pPr>
            <a:lvl9pPr latinLnBrk="0">
              <a:defRPr kumimoji="1" lang="ja-JP" sz="1600" baseline="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557349" y="1499616"/>
            <a:ext cx="4818888" cy="938784"/>
          </a:xfrm>
        </p:spPr>
        <p:txBody>
          <a:bodyPr anchor="b">
            <a:noAutofit/>
          </a:bodyPr>
          <a:lstStyle>
            <a:lvl1pPr marL="0" indent="0" latinLnBrk="0">
              <a:spcBef>
                <a:spcPts val="0"/>
              </a:spcBef>
              <a:buNone/>
              <a:defRPr kumimoji="1" lang="ja-JP" sz="2400" b="0" cap="all" baseline="0"/>
            </a:lvl1pPr>
            <a:lvl2pPr marL="457200" indent="0" latinLnBrk="0">
              <a:buNone/>
              <a:defRPr kumimoji="1" lang="ja-JP" sz="2000" b="1"/>
            </a:lvl2pPr>
            <a:lvl3pPr marL="914400" indent="0" latinLnBrk="0">
              <a:buNone/>
              <a:defRPr kumimoji="1" lang="ja-JP" sz="1800" b="1"/>
            </a:lvl3pPr>
            <a:lvl4pPr marL="1371600" indent="0" latinLnBrk="0">
              <a:buNone/>
              <a:defRPr kumimoji="1" lang="ja-JP" sz="1600" b="1"/>
            </a:lvl4pPr>
            <a:lvl5pPr marL="1828800" indent="0" latinLnBrk="0">
              <a:buNone/>
              <a:defRPr kumimoji="1" lang="ja-JP" sz="1600" b="1"/>
            </a:lvl5pPr>
            <a:lvl6pPr marL="2286000" indent="0" latinLnBrk="0">
              <a:buNone/>
              <a:defRPr kumimoji="1" lang="ja-JP" sz="1600" b="1"/>
            </a:lvl6pPr>
            <a:lvl7pPr marL="2743200" indent="0" latinLnBrk="0">
              <a:buNone/>
              <a:defRPr kumimoji="1" lang="ja-JP" sz="1600" b="1"/>
            </a:lvl7pPr>
            <a:lvl8pPr marL="3200400" indent="0" latinLnBrk="0">
              <a:buNone/>
              <a:defRPr kumimoji="1" lang="ja-JP" sz="1600" b="1"/>
            </a:lvl8pPr>
            <a:lvl9pPr marL="3657600" indent="0" latinLnBrk="0">
              <a:buNone/>
              <a:defRPr kumimoji="1" lang="ja-JP"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557349" y="2514600"/>
            <a:ext cx="4818888" cy="3655568"/>
          </a:xfrm>
        </p:spPr>
        <p:txBody>
          <a:bodyPr>
            <a:normAutofit/>
          </a:bodyPr>
          <a:lstStyle>
            <a:lvl1pPr latinLnBrk="0">
              <a:defRPr kumimoji="1" lang="ja-JP" sz="2400"/>
            </a:lvl1pPr>
            <a:lvl2pPr latinLnBrk="0">
              <a:defRPr kumimoji="1" lang="ja-JP" sz="2000"/>
            </a:lvl2pPr>
            <a:lvl3pPr latinLnBrk="0">
              <a:defRPr kumimoji="1" lang="ja-JP" sz="1800"/>
            </a:lvl3pPr>
            <a:lvl4pPr latinLnBrk="0">
              <a:defRPr kumimoji="1" lang="ja-JP" sz="1600"/>
            </a:lvl4pPr>
            <a:lvl5pPr latinLnBrk="0">
              <a:defRPr kumimoji="1" lang="ja-JP" sz="1600"/>
            </a:lvl5pPr>
            <a:lvl6pPr latinLnBrk="0">
              <a:defRPr kumimoji="1" lang="ja-JP" sz="1600"/>
            </a:lvl6pPr>
            <a:lvl7pPr latinLnBrk="0">
              <a:defRPr kumimoji="1" lang="ja-JP" sz="1600"/>
            </a:lvl7pPr>
            <a:lvl8pPr latinLnBrk="0">
              <a:defRPr kumimoji="1" lang="ja-JP" sz="1600"/>
            </a:lvl8pPr>
            <a:lvl9pPr latinLnBrk="0">
              <a:defRPr kumimoji="1" lang="ja-JP"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ja-JP" altLang="en-US"/>
              <a:pPr/>
              <a:t>2014/12/10</a:t>
            </a:fld>
            <a:endParaRPr kumimoji="1" 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pPr/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2138358032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ja-JP" altLang="en-US"/>
              <a:pPr/>
              <a:t>2014/12/10</a:t>
            </a:fld>
            <a:endParaRPr kumimoji="1" 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pPr/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3163578801"/>
      </p:ext>
    </p:extLst>
  </p:cSld>
  <p:clrMapOvr>
    <a:masterClrMapping/>
  </p:clrMapOvr>
  <p:transition spd="med"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 4"/>
          <p:cNvSpPr/>
          <p:nvPr/>
        </p:nvSpPr>
        <p:spPr>
          <a:xfrm>
            <a:off x="626239" y="0"/>
            <a:ext cx="30472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kumimoji="1" lang="ja-JP"/>
          </a:p>
        </p:txBody>
      </p:sp>
      <p:sp>
        <p:nvSpPr>
          <p:cNvPr id="6" name="四角形 5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kumimoji="1" lang="ja-JP"/>
          </a:p>
        </p:txBody>
      </p:sp>
      <p:cxnSp>
        <p:nvCxnSpPr>
          <p:cNvPr id="7" name="直線コネクタ 6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四角形 7"/>
          <p:cNvSpPr/>
          <p:nvPr/>
        </p:nvSpPr>
        <p:spPr>
          <a:xfrm>
            <a:off x="10969942" y="0"/>
            <a:ext cx="922621" cy="6858000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kumimoji="1" lang="ja-JP"/>
          </a:p>
        </p:txBody>
      </p:sp>
      <p:sp>
        <p:nvSpPr>
          <p:cNvPr id="9" name="四角形 8"/>
          <p:cNvSpPr/>
          <p:nvPr/>
        </p:nvSpPr>
        <p:spPr>
          <a:xfrm>
            <a:off x="11892563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kumimoji="1" lang="ja-JP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ja-JP" altLang="en-US"/>
              <a:pPr/>
              <a:t>2014/12/10</a:t>
            </a:fld>
            <a:endParaRPr kumimoji="1" 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kumimoji="1" lang="ja-JP"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/>
              <a:pPr/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178381615"/>
      </p:ext>
    </p:extLst>
  </p:cSld>
  <p:clrMapOvr>
    <a:masterClrMapping/>
  </p:clrMapOvr>
  <p:transition spd="med"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四角形 7"/>
          <p:cNvSpPr/>
          <p:nvPr/>
        </p:nvSpPr>
        <p:spPr>
          <a:xfrm>
            <a:off x="621792" y="0"/>
            <a:ext cx="414771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kumimoji="1" lang="ja-JP"/>
          </a:p>
        </p:txBody>
      </p:sp>
      <p:sp>
        <p:nvSpPr>
          <p:cNvPr id="9" name="四角形 8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kumimoji="1" lang="ja-JP"/>
          </a:p>
        </p:txBody>
      </p:sp>
      <p:cxnSp>
        <p:nvCxnSpPr>
          <p:cNvPr id="10" name="直線コネクタ 9"/>
          <p:cNvCxnSpPr/>
          <p:nvPr/>
        </p:nvCxnSpPr>
        <p:spPr bwMode="white">
          <a:xfrm>
            <a:off x="621792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四角形 10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kumimoji="1" lang="ja-JP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white"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 latinLnBrk="0">
              <a:defRPr kumimoji="1" lang="ja-JP" sz="2800" b="0" cap="all" baseline="0">
                <a:solidFill>
                  <a:schemeClr val="bg1"/>
                </a:solidFill>
              </a:defRPr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0251" y="482600"/>
            <a:ext cx="6195986" cy="5689600"/>
          </a:xfrm>
        </p:spPr>
        <p:txBody>
          <a:bodyPr>
            <a:normAutofit/>
          </a:bodyPr>
          <a:lstStyle>
            <a:lvl1pPr latinLnBrk="0">
              <a:defRPr kumimoji="1" lang="ja-JP" sz="2800"/>
            </a:lvl1pPr>
            <a:lvl2pPr latinLnBrk="0">
              <a:defRPr kumimoji="1" lang="ja-JP" sz="2400"/>
            </a:lvl2pPr>
            <a:lvl3pPr latinLnBrk="0">
              <a:defRPr kumimoji="1" lang="ja-JP" sz="2000"/>
            </a:lvl3pPr>
            <a:lvl4pPr latinLnBrk="0">
              <a:defRPr kumimoji="1" lang="ja-JP" sz="1800"/>
            </a:lvl4pPr>
            <a:lvl5pPr latinLnBrk="0">
              <a:defRPr kumimoji="1" lang="ja-JP" sz="1800"/>
            </a:lvl5pPr>
            <a:lvl6pPr latinLnBrk="0">
              <a:defRPr kumimoji="1" lang="ja-JP" sz="1800"/>
            </a:lvl6pPr>
            <a:lvl7pPr latinLnBrk="0">
              <a:defRPr kumimoji="1" lang="ja-JP" sz="1800"/>
            </a:lvl7pPr>
            <a:lvl8pPr latinLnBrk="0">
              <a:defRPr kumimoji="1" lang="ja-JP" sz="1800" baseline="0"/>
            </a:lvl8pPr>
            <a:lvl9pPr latinLnBrk="0">
              <a:defRPr kumimoji="1" lang="ja-JP" sz="1800" baseline="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 bwMode="white"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 latinLnBrk="0">
              <a:buNone/>
              <a:defRPr kumimoji="1" lang="ja-JP" sz="2000">
                <a:solidFill>
                  <a:schemeClr val="bg1"/>
                </a:solidFill>
              </a:defRPr>
            </a:lvl1pPr>
            <a:lvl2pPr marL="457200" indent="0" latinLnBrk="0">
              <a:buNone/>
              <a:defRPr kumimoji="1" lang="ja-JP" sz="1200"/>
            </a:lvl2pPr>
            <a:lvl3pPr marL="914400" indent="0" latinLnBrk="0">
              <a:buNone/>
              <a:defRPr kumimoji="1" lang="ja-JP" sz="1000"/>
            </a:lvl3pPr>
            <a:lvl4pPr marL="1371600" indent="0" latinLnBrk="0">
              <a:buNone/>
              <a:defRPr kumimoji="1" lang="ja-JP" sz="900"/>
            </a:lvl4pPr>
            <a:lvl5pPr marL="1828800" indent="0" latinLnBrk="0">
              <a:buNone/>
              <a:defRPr kumimoji="1" lang="ja-JP" sz="900"/>
            </a:lvl5pPr>
            <a:lvl6pPr marL="2286000" indent="0" latinLnBrk="0">
              <a:buNone/>
              <a:defRPr kumimoji="1" lang="ja-JP" sz="900"/>
            </a:lvl6pPr>
            <a:lvl7pPr marL="2743200" indent="0" latinLnBrk="0">
              <a:buNone/>
              <a:defRPr kumimoji="1" lang="ja-JP" sz="900"/>
            </a:lvl7pPr>
            <a:lvl8pPr marL="3200400" indent="0" latinLnBrk="0">
              <a:buNone/>
              <a:defRPr kumimoji="1" lang="ja-JP" sz="900"/>
            </a:lvl8pPr>
            <a:lvl9pPr marL="3657600" indent="0" latinLnBrk="0">
              <a:buNone/>
              <a:defRPr kumimoji="1" lang="ja-JP"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ja-JP" altLang="en-US"/>
              <a:pPr/>
              <a:t>2014/12/10</a:t>
            </a:fld>
            <a:endParaRPr kumimoji="1" 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pPr/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3518043182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四角形 10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kumimoji="1" lang="ja-JP"/>
          </a:p>
        </p:txBody>
      </p:sp>
      <p:sp>
        <p:nvSpPr>
          <p:cNvPr id="8" name="四角形 7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kumimoji="1" lang="ja-JP"/>
          </a:p>
        </p:txBody>
      </p:sp>
      <p:sp>
        <p:nvSpPr>
          <p:cNvPr id="9" name="四角形 8"/>
          <p:cNvSpPr/>
          <p:nvPr/>
        </p:nvSpPr>
        <p:spPr>
          <a:xfrm>
            <a:off x="4875530" y="0"/>
            <a:ext cx="7017034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kumimoji="1" lang="ja-JP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 latinLnBrk="0">
              <a:defRPr kumimoji="1" lang="ja-JP"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latinLnBrk="0">
              <a:buNone/>
              <a:defRPr kumimoji="1" lang="ja-JP" sz="2800"/>
            </a:lvl1pPr>
            <a:lvl2pPr marL="457200" indent="0" latinLnBrk="0">
              <a:buNone/>
              <a:defRPr kumimoji="1" lang="ja-JP" sz="2800"/>
            </a:lvl2pPr>
            <a:lvl3pPr marL="914400" indent="0" latinLnBrk="0">
              <a:buNone/>
              <a:defRPr kumimoji="1" lang="ja-JP" sz="2400"/>
            </a:lvl3pPr>
            <a:lvl4pPr marL="1371600" indent="0" latinLnBrk="0">
              <a:buNone/>
              <a:defRPr kumimoji="1" lang="ja-JP" sz="2000"/>
            </a:lvl4pPr>
            <a:lvl5pPr marL="1828800" indent="0" latinLnBrk="0">
              <a:buNone/>
              <a:defRPr kumimoji="1" lang="ja-JP" sz="2000"/>
            </a:lvl5pPr>
            <a:lvl6pPr marL="2286000" indent="0" latinLnBrk="0">
              <a:buNone/>
              <a:defRPr kumimoji="1" lang="ja-JP" sz="2000"/>
            </a:lvl6pPr>
            <a:lvl7pPr marL="2743200" indent="0" latinLnBrk="0">
              <a:buNone/>
              <a:defRPr kumimoji="1" lang="ja-JP" sz="2000"/>
            </a:lvl7pPr>
            <a:lvl8pPr marL="3200400" indent="0" latinLnBrk="0">
              <a:buNone/>
              <a:defRPr kumimoji="1" lang="ja-JP" sz="2000"/>
            </a:lvl8pPr>
            <a:lvl9pPr marL="3657600" indent="0" latinLnBrk="0">
              <a:buNone/>
              <a:defRPr kumimoji="1" lang="ja-JP" sz="2000"/>
            </a:lvl9pPr>
          </a:lstStyle>
          <a:p>
            <a:r>
              <a:rPr kumimoji="1" lang="ja-JP" altLang="en-US" smtClean="0"/>
              <a:t>アイコンをクリックして図を追加</a:t>
            </a:r>
            <a:endParaRPr kumimoji="1" lang="ja-JP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 latinLnBrk="0">
              <a:buNone/>
              <a:defRPr kumimoji="1" lang="ja-JP" sz="2000">
                <a:solidFill>
                  <a:schemeClr val="tx1"/>
                </a:solidFill>
              </a:defRPr>
            </a:lvl1pPr>
            <a:lvl2pPr marL="457200" indent="0" latinLnBrk="0">
              <a:buNone/>
              <a:defRPr kumimoji="1" lang="ja-JP" sz="1200"/>
            </a:lvl2pPr>
            <a:lvl3pPr marL="914400" indent="0" latinLnBrk="0">
              <a:buNone/>
              <a:defRPr kumimoji="1" lang="ja-JP" sz="1000"/>
            </a:lvl3pPr>
            <a:lvl4pPr marL="1371600" indent="0" latinLnBrk="0">
              <a:buNone/>
              <a:defRPr kumimoji="1" lang="ja-JP" sz="900"/>
            </a:lvl4pPr>
            <a:lvl5pPr marL="1828800" indent="0" latinLnBrk="0">
              <a:buNone/>
              <a:defRPr kumimoji="1" lang="ja-JP" sz="900"/>
            </a:lvl5pPr>
            <a:lvl6pPr marL="2286000" indent="0" latinLnBrk="0">
              <a:buNone/>
              <a:defRPr kumimoji="1" lang="ja-JP" sz="900"/>
            </a:lvl6pPr>
            <a:lvl7pPr marL="2743200" indent="0" latinLnBrk="0">
              <a:buNone/>
              <a:defRPr kumimoji="1" lang="ja-JP" sz="900"/>
            </a:lvl7pPr>
            <a:lvl8pPr marL="3200400" indent="0" latinLnBrk="0">
              <a:buNone/>
              <a:defRPr kumimoji="1" lang="ja-JP" sz="900"/>
            </a:lvl8pPr>
            <a:lvl9pPr marL="3657600" indent="0" latinLnBrk="0">
              <a:buNone/>
              <a:defRPr kumimoji="1" lang="ja-JP"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ja-JP" altLang="en-US"/>
              <a:pPr/>
              <a:t>2014/12/10</a:t>
            </a:fld>
            <a:endParaRPr kumimoji="1" 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pPr/>
              <a:t>‹#›</a:t>
            </a:fld>
            <a:endParaRPr kumimoji="1" lang="ja-JP"/>
          </a:p>
        </p:txBody>
      </p:sp>
      <p:cxnSp>
        <p:nvCxnSpPr>
          <p:cNvPr id="10" name="直線コネクタ 9"/>
          <p:cNvCxnSpPr/>
          <p:nvPr/>
        </p:nvCxnSpPr>
        <p:spPr bwMode="white">
          <a:xfrm>
            <a:off x="11879867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900260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四角形 6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kumimoji="1" lang="ja-JP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8" name="四角形 7"/>
          <p:cNvSpPr/>
          <p:nvPr/>
        </p:nvSpPr>
        <p:spPr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9" name="四角形 8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13" name="四角形 12"/>
          <p:cNvSpPr/>
          <p:nvPr/>
        </p:nvSpPr>
        <p:spPr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"/>
          <p:cNvSpPr>
            <a:spLocks/>
          </p:cNvSpPr>
          <p:nvPr/>
        </p:nvSpPr>
        <p:spPr bwMode="white">
          <a:xfrm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kumimoji="1" lang="ja-JP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cxnSp>
        <p:nvCxnSpPr>
          <p:cNvPr id="16" name="直線コネクタ 15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kumimoji="1" lang="ja-JP" dirty="0"/>
              <a:t>マスター タイトルのスタイルを編集するには、ここをクリック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dirty="0"/>
              <a:t>マスター テキストのスタイルを編集するには、ここをクリック</a:t>
            </a:r>
          </a:p>
          <a:p>
            <a:pPr lvl="1"/>
            <a:r>
              <a:rPr kumimoji="1" lang="ja-JP" dirty="0"/>
              <a:t>第 2 レベル</a:t>
            </a:r>
          </a:p>
          <a:p>
            <a:pPr lvl="2"/>
            <a:r>
              <a:rPr kumimoji="1" lang="ja-JP" dirty="0"/>
              <a:t>第 3 レベル</a:t>
            </a:r>
          </a:p>
          <a:p>
            <a:pPr lvl="3"/>
            <a:r>
              <a:rPr kumimoji="1" lang="ja-JP" dirty="0"/>
              <a:t>第 4 レベル</a:t>
            </a:r>
          </a:p>
          <a:p>
            <a:pPr lvl="4"/>
            <a:r>
              <a:rPr kumimoji="1" lang="ja-JP" dirty="0"/>
              <a:t>第 5 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kumimoji="1" lang="ja-JP" sz="1200" cap="all" baseline="0">
                <a:solidFill>
                  <a:schemeClr val="tx1">
                    <a:lumMod val="60000"/>
                    <a:lumOff val="40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1pPr>
          </a:lstStyle>
          <a:p>
            <a:fld id="{C2C6F8EA-316C-41DE-B9A4-EDCC3A85ED9A}" type="datetimeFigureOut">
              <a:rPr lang="en-US" altLang="zh-CN" smtClean="0"/>
              <a:pPr/>
              <a:t>12/10/2014</a:t>
            </a:fld>
            <a:endParaRPr lang="en-US" altLang="zh-CN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kumimoji="1" lang="ja-JP" sz="1200" cap="all" baseline="0">
                <a:solidFill>
                  <a:schemeClr val="tx1">
                    <a:lumMod val="60000"/>
                    <a:lumOff val="40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1pPr>
          </a:lstStyle>
          <a:p>
            <a:endParaRPr lang="zh-CN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kumimoji="1" lang="ja-JP" sz="1200" cap="all" baseline="0">
                <a:solidFill>
                  <a:schemeClr val="tx1">
                    <a:lumMod val="60000"/>
                    <a:lumOff val="40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1pPr>
          </a:lstStyle>
          <a:p>
            <a:fld id="{7DC1BBB0-96F0-4077-A278-0F3FB5C104D3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5432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39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9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9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9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9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lang="ja-JP" sz="3600" kern="1200">
          <a:solidFill>
            <a:schemeClr val="tx1">
              <a:lumMod val="75000"/>
            </a:schemeClr>
          </a:solidFill>
          <a:latin typeface="HGP創英角ﾎﾟｯﾌﾟ体" pitchFamily="50" charset="-128"/>
          <a:ea typeface="HGP創英角ﾎﾟｯﾌﾟ体" pitchFamily="50" charset="-128"/>
          <a:cs typeface="HGP創英角ﾎﾟｯﾌﾟ体" pitchFamily="50" charset="-128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kumimoji="1" lang="ja-JP" sz="2800" kern="1200">
          <a:solidFill>
            <a:schemeClr val="tx1"/>
          </a:solidFill>
          <a:latin typeface="HG丸ｺﾞｼｯｸM-PRO" pitchFamily="50" charset="-128"/>
          <a:ea typeface="HG丸ｺﾞｼｯｸM-PRO" pitchFamily="50" charset="-128"/>
          <a:cs typeface="HG丸ｺﾞｼｯｸM-PRO" pitchFamily="50" charset="-128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kumimoji="1" lang="ja-JP" sz="2400" kern="1200">
          <a:solidFill>
            <a:schemeClr val="tx1"/>
          </a:solidFill>
          <a:latin typeface="HG丸ｺﾞｼｯｸM-PRO" pitchFamily="50" charset="-128"/>
          <a:ea typeface="HG丸ｺﾞｼｯｸM-PRO" pitchFamily="50" charset="-128"/>
          <a:cs typeface="HG丸ｺﾞｼｯｸM-PRO" pitchFamily="50" charset="-128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kumimoji="1" lang="ja-JP" sz="2000" kern="1200">
          <a:solidFill>
            <a:schemeClr val="tx1"/>
          </a:solidFill>
          <a:latin typeface="HG丸ｺﾞｼｯｸM-PRO" pitchFamily="50" charset="-128"/>
          <a:ea typeface="HG丸ｺﾞｼｯｸM-PRO" pitchFamily="50" charset="-128"/>
          <a:cs typeface="HG丸ｺﾞｼｯｸM-PRO" pitchFamily="50" charset="-128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kumimoji="1" lang="ja-JP" sz="1800" kern="1200">
          <a:solidFill>
            <a:schemeClr val="tx1"/>
          </a:solidFill>
          <a:latin typeface="HG丸ｺﾞｼｯｸM-PRO" pitchFamily="50" charset="-128"/>
          <a:ea typeface="HG丸ｺﾞｼｯｸM-PRO" pitchFamily="50" charset="-128"/>
          <a:cs typeface="HG丸ｺﾞｼｯｸM-PRO" pitchFamily="50" charset="-128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kumimoji="1" lang="ja-JP" sz="1800" kern="1200">
          <a:solidFill>
            <a:schemeClr val="tx1"/>
          </a:solidFill>
          <a:latin typeface="HG丸ｺﾞｼｯｸM-PRO" pitchFamily="50" charset="-128"/>
          <a:ea typeface="HG丸ｺﾞｼｯｸM-PRO" pitchFamily="50" charset="-128"/>
          <a:cs typeface="HG丸ｺﾞｼｯｸM-PRO" pitchFamily="50" charset="-128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kumimoji="1" lang="ja-JP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kumimoji="1" lang="ja-JP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1" lang="ja-JP"/>
      </a:defPPr>
      <a:lvl1pPr marL="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56.png"/><Relationship Id="rId7" Type="http://schemas.openxmlformats.org/officeDocument/2006/relationships/image" Target="../media/image6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57.png"/><Relationship Id="rId9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数学</a:t>
            </a:r>
            <a:r>
              <a:rPr kumimoji="1" lang="en-US" altLang="ja-JP" dirty="0" smtClean="0"/>
              <a:t>Ⅲ</a:t>
            </a:r>
            <a:endParaRPr kumimoji="1" lang="ja-JP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複素数平面④</a:t>
            </a:r>
            <a:endParaRPr kumimoji="1" lang="ja-JP" dirty="0"/>
          </a:p>
        </p:txBody>
      </p:sp>
    </p:spTree>
    <p:extLst>
      <p:ext uri="{BB962C8B-B14F-4D97-AF65-F5344CB8AC3E}">
        <p14:creationId xmlns:p14="http://schemas.microsoft.com/office/powerpoint/2010/main" val="506761459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複素数と図形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方程式の表す図形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4758076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b="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円の方程式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矢印コネクタ 3"/>
          <p:cNvCxnSpPr/>
          <p:nvPr/>
        </p:nvCxnSpPr>
        <p:spPr>
          <a:xfrm rot="5400000" flipH="1" flipV="1">
            <a:off x="29625" y="3893347"/>
            <a:ext cx="4786346" cy="1588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矢印コネクタ 4"/>
          <p:cNvCxnSpPr/>
          <p:nvPr/>
        </p:nvCxnSpPr>
        <p:spPr>
          <a:xfrm>
            <a:off x="1629916" y="5517232"/>
            <a:ext cx="5836464" cy="0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テキスト ボックス 5"/>
              <p:cNvSpPr txBox="1"/>
              <p:nvPr/>
            </p:nvSpPr>
            <p:spPr>
              <a:xfrm>
                <a:off x="1989956" y="5469149"/>
                <a:ext cx="508473" cy="480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800" b="0" i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O</m:t>
                      </m:r>
                    </m:oMath>
                  </m:oMathPara>
                </a14:m>
                <a:endParaRPr kumimoji="1" lang="ja-JP" altLang="en-US" sz="2800" dirty="0">
                  <a:latin typeface="Times New Roman" pitchFamily="18" charset="0"/>
                  <a:ea typeface="小塚明朝 Pro H" pitchFamily="18" charset="-128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956" y="5469149"/>
                <a:ext cx="508473" cy="4801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テキスト ボックス 6"/>
              <p:cNvSpPr txBox="1"/>
              <p:nvPr/>
            </p:nvSpPr>
            <p:spPr>
              <a:xfrm>
                <a:off x="7225115" y="5469149"/>
                <a:ext cx="554639" cy="480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𝒙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</m:oMath>
                  </m:oMathPara>
                </a14:m>
                <a:endParaRPr kumimoji="1" lang="ja-JP" altLang="en-US" sz="2800" b="1" i="1" dirty="0">
                  <a:latin typeface="Times New Roman" pitchFamily="18" charset="0"/>
                  <a:ea typeface="小塚明朝 Pro H" pitchFamily="18" charset="-128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115" y="5469149"/>
                <a:ext cx="554639" cy="4801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テキスト ボックス 7"/>
              <p:cNvSpPr txBox="1"/>
              <p:nvPr/>
            </p:nvSpPr>
            <p:spPr>
              <a:xfrm>
                <a:off x="2004776" y="1234357"/>
                <a:ext cx="489236" cy="480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𝒚</m:t>
                      </m:r>
                    </m:oMath>
                  </m:oMathPara>
                </a14:m>
                <a:endParaRPr kumimoji="1" lang="ja-JP" altLang="en-US" sz="2800" b="1" i="1" dirty="0">
                  <a:latin typeface="Times New Roman" pitchFamily="18" charset="0"/>
                  <a:ea typeface="小塚明朝 Pro H" pitchFamily="18" charset="-128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776" y="1234357"/>
                <a:ext cx="489236" cy="480131"/>
              </a:xfrm>
              <a:prstGeom prst="rect">
                <a:avLst/>
              </a:prstGeom>
              <a:blipFill rotWithShape="0">
                <a:blip r:embed="rId5"/>
                <a:stretch>
                  <a:fillRect b="-139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5208360" y="1772816"/>
                <a:ext cx="453714" cy="480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小塚明朝 Pro H" pitchFamily="18" charset="-128"/>
                          <a:cs typeface="Times New Roman" pitchFamily="18" charset="0"/>
                        </a:rPr>
                        <m:t>𝑧</m:t>
                      </m:r>
                    </m:oMath>
                  </m:oMathPara>
                </a14:m>
                <a:endParaRPr kumimoji="1" lang="ja-JP" altLang="en-US" sz="2800" dirty="0">
                  <a:latin typeface="Times New Roman" pitchFamily="18" charset="0"/>
                  <a:ea typeface="小塚明朝 Pro H" pitchFamily="18" charset="-128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8360" y="1772816"/>
                <a:ext cx="453714" cy="4801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円/楕円 21"/>
          <p:cNvSpPr/>
          <p:nvPr/>
        </p:nvSpPr>
        <p:spPr>
          <a:xfrm>
            <a:off x="2505638" y="1949984"/>
            <a:ext cx="3816424" cy="3816424"/>
          </a:xfrm>
          <a:prstGeom prst="ellipse">
            <a:avLst/>
          </a:prstGeom>
          <a:noFill/>
          <a:ln w="19050"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1" name="直線コネクタ 40"/>
          <p:cNvCxnSpPr/>
          <p:nvPr/>
        </p:nvCxnSpPr>
        <p:spPr>
          <a:xfrm flipV="1">
            <a:off x="4430308" y="2204864"/>
            <a:ext cx="922599" cy="1725264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miter lim="800000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テキスト ボックス 35"/>
              <p:cNvSpPr txBox="1"/>
              <p:nvPr/>
            </p:nvSpPr>
            <p:spPr>
              <a:xfrm>
                <a:off x="4150196" y="3884973"/>
                <a:ext cx="500137" cy="480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小塚明朝 Pro H" pitchFamily="18" charset="-128"/>
                          <a:cs typeface="Times New Roman" pitchFamily="18" charset="0"/>
                        </a:rPr>
                        <m:t>𝛼</m:t>
                      </m:r>
                    </m:oMath>
                  </m:oMathPara>
                </a14:m>
                <a:endParaRPr kumimoji="1" lang="ja-JP" altLang="en-US" sz="2800" dirty="0">
                  <a:latin typeface="Times New Roman" pitchFamily="18" charset="0"/>
                  <a:ea typeface="小塚明朝 Pro H" pitchFamily="18" charset="-128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6" name="テキスト ボックス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0196" y="3884973"/>
                <a:ext cx="500137" cy="4801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円弧 15"/>
          <p:cNvSpPr/>
          <p:nvPr/>
        </p:nvSpPr>
        <p:spPr>
          <a:xfrm rot="1437691">
            <a:off x="4246551" y="2245623"/>
            <a:ext cx="3794571" cy="2877831"/>
          </a:xfrm>
          <a:prstGeom prst="arc">
            <a:avLst>
              <a:gd name="adj1" fmla="val 8878623"/>
              <a:gd name="adj2" fmla="val 13047271"/>
            </a:avLst>
          </a:prstGeom>
          <a:ln w="12700">
            <a:solidFill>
              <a:schemeClr val="accent1">
                <a:lumMod val="50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テキスト ボックス 37"/>
              <p:cNvSpPr txBox="1"/>
              <p:nvPr/>
            </p:nvSpPr>
            <p:spPr>
              <a:xfrm>
                <a:off x="4211930" y="2595726"/>
                <a:ext cx="554639" cy="4801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𝒓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</m:oMath>
                  </m:oMathPara>
                </a14:m>
                <a:endParaRPr kumimoji="1" lang="ja-JP" altLang="en-US" sz="2800" b="1" i="1" dirty="0">
                  <a:latin typeface="Times New Roman" pitchFamily="18" charset="0"/>
                  <a:ea typeface="小塚明朝 Pro H" pitchFamily="18" charset="-128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8" name="テキスト ボックス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30" y="2595726"/>
                <a:ext cx="554639" cy="48013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正方形/長方形 39"/>
              <p:cNvSpPr/>
              <p:nvPr/>
            </p:nvSpPr>
            <p:spPr>
              <a:xfrm>
                <a:off x="7779754" y="1983687"/>
                <a:ext cx="4075298" cy="26694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sz="2800" i="1">
                          <a:latin typeface="Cambria Math" panose="02040503050406030204" pitchFamily="18" charset="0"/>
                        </a:rPr>
                        <m:t>は</m:t>
                      </m:r>
                      <m:r>
                        <a:rPr lang="ja-JP" altLang="en-US" sz="2800" i="1" smtClean="0">
                          <a:latin typeface="Cambria Math" panose="02040503050406030204" pitchFamily="18" charset="0"/>
                        </a:rPr>
                        <m:t>正の実数とする</m:t>
                      </m:r>
                      <m:r>
                        <a:rPr lang="ja-JP" altLang="en-US" sz="2800" i="1">
                          <a:latin typeface="Cambria Math" panose="02040503050406030204" pitchFamily="18" charset="0"/>
                        </a:rPr>
                        <m:t>。</m:t>
                      </m:r>
                    </m:oMath>
                  </m:oMathPara>
                </a14:m>
                <a:endParaRPr lang="en-US" altLang="ja-JP" sz="28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800" b="0" i="1">
                          <a:latin typeface="Cambria Math" panose="02040503050406030204" pitchFamily="18" charset="0"/>
                        </a:rPr>
                        <m:t>点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ja-JP" altLang="en-US" sz="2800" i="1">
                          <a:latin typeface="Cambria Math" panose="02040503050406030204" pitchFamily="18" charset="0"/>
                        </a:rPr>
                        <m:t>を</m:t>
                      </m:r>
                      <m:r>
                        <a:rPr lang="ja-JP" altLang="en-US" sz="2800" i="1" smtClean="0">
                          <a:latin typeface="Cambria Math" panose="02040503050406030204" pitchFamily="18" charset="0"/>
                        </a:rPr>
                        <m:t>中心とする</m:t>
                      </m:r>
                      <m:r>
                        <a:rPr lang="ja-JP" altLang="en-US" sz="2800" i="1">
                          <a:latin typeface="Cambria Math" panose="02040503050406030204" pitchFamily="18" charset="0"/>
                        </a:rPr>
                        <m:t>半径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sz="2800" i="1">
                          <a:latin typeface="Cambria Math" panose="02040503050406030204" pitchFamily="18" charset="0"/>
                        </a:rPr>
                        <m:t>の</m:t>
                      </m:r>
                      <m:r>
                        <a:rPr lang="ja-JP" altLang="en-US" sz="2800" i="1" smtClean="0">
                          <a:latin typeface="Cambria Math" panose="02040503050406030204" pitchFamily="18" charset="0"/>
                        </a:rPr>
                        <m:t>円は</m:t>
                      </m:r>
                      <m:r>
                        <a:rPr lang="ja-JP" altLang="en-US" sz="2800" i="1">
                          <a:latin typeface="Cambria Math" panose="02040503050406030204" pitchFamily="18" charset="0"/>
                        </a:rPr>
                        <m:t>、</m:t>
                      </m:r>
                      <m:r>
                        <a:rPr lang="ja-JP" altLang="en-US" sz="2800" i="1" smtClean="0">
                          <a:latin typeface="Cambria Math" panose="02040503050406030204" pitchFamily="18" charset="0"/>
                        </a:rPr>
                        <m:t>次の方程式を</m:t>
                      </m:r>
                    </m:oMath>
                  </m:oMathPara>
                </a14:m>
                <a:endParaRPr lang="en-US" altLang="ja-JP" sz="28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800" i="1">
                          <a:latin typeface="Cambria Math" panose="02040503050406030204" pitchFamily="18" charset="0"/>
                        </a:rPr>
                        <m:t>満たす</m:t>
                      </m:r>
                      <m:r>
                        <a:rPr lang="ja-JP" altLang="en-US" sz="2800" i="1" smtClean="0">
                          <a:latin typeface="Cambria Math" panose="02040503050406030204" pitchFamily="18" charset="0"/>
                        </a:rPr>
                        <m:t>点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sz="2800" i="1">
                          <a:latin typeface="Cambria Math" panose="02040503050406030204" pitchFamily="18" charset="0"/>
                        </a:rPr>
                        <m:t>全体である</m:t>
                      </m:r>
                      <m:r>
                        <a:rPr lang="ja-JP" altLang="en-US" sz="2800" i="1" smtClean="0">
                          <a:latin typeface="Cambria Math" panose="02040503050406030204" pitchFamily="18" charset="0"/>
                        </a:rPr>
                        <m:t>。</m:t>
                      </m:r>
                    </m:oMath>
                  </m:oMathPara>
                </a14:m>
                <a:endParaRPr lang="en-US" altLang="ja-JP" sz="2800" i="1" dirty="0" smtClean="0">
                  <a:latin typeface="HG丸ｺﾞｼｯｸM-PRO" panose="020F0600000000000000" pitchFamily="50" charset="-128"/>
                </a:endParaRPr>
              </a:p>
              <a:p>
                <a:endParaRPr lang="en-US" altLang="ja-JP" sz="2800" b="0" i="1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ja-JP" altLang="en-US" sz="28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>
          <p:sp>
            <p:nvSpPr>
              <p:cNvPr id="40" name="正方形/長方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9754" y="1983687"/>
                <a:ext cx="4075298" cy="266944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0165812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8" grpId="0"/>
      <p:bldP spid="22" grpId="0" animBg="1"/>
      <p:bldP spid="36" grpId="0"/>
      <p:bldP spid="16" grpId="0" animBg="1"/>
      <p:bldP spid="38" grpId="0" animBg="1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練習問題２３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 2"/>
              <p:cNvSpPr>
                <a:spLocks noGrp="1"/>
              </p:cNvSpPr>
              <p:nvPr>
                <p:ph idx="1"/>
              </p:nvPr>
            </p:nvSpPr>
            <p:spPr>
              <a:xfrm>
                <a:off x="1701924" y="1628800"/>
                <a:ext cx="9962345" cy="4572000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次の方程式</m:t>
                      </m:r>
                      <m:r>
                        <a:rPr lang="ja-JP" altLang="en-US" sz="32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を</m:t>
                      </m:r>
                      <m:r>
                        <a:rPr lang="ja-JP" altLang="en-US" sz="320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満たす</m:t>
                      </m:r>
                      <m:r>
                        <a:rPr lang="ja-JP" altLang="en-US" sz="32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点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𝑧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ja-JP" altLang="en-US" sz="32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全体は</m:t>
                      </m:r>
                      <m:r>
                        <a:rPr lang="ja-JP" altLang="en-US" sz="320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、</m:t>
                      </m:r>
                      <m:r>
                        <a:rPr lang="ja-JP" altLang="en-US" sz="32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どのような</m:t>
                      </m:r>
                      <m:r>
                        <a:rPr lang="ja-JP" altLang="en-US" sz="320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図形か</m:t>
                      </m:r>
                      <m:r>
                        <a:rPr lang="ja-JP" altLang="en-US" sz="32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。</m:t>
                      </m:r>
                    </m:oMath>
                  </m:oMathPara>
                </a14:m>
                <a:endParaRPr lang="en-US" altLang="ja-JP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=1</m:t>
                      </m:r>
                      <m:r>
                        <a:rPr lang="ja-JP" altLang="en-US" sz="32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　</m:t>
                      </m:r>
                      <m:d>
                        <m:dPr>
                          <m:ctrlP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=2</m:t>
                      </m:r>
                      <m:r>
                        <a:rPr lang="ja-JP" altLang="en-US" sz="32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　</m:t>
                      </m:r>
                      <m:d>
                        <m:dPr>
                          <m:ctrlP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e>
                      </m:d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−1+</m:t>
                          </m:r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=3</m:t>
                      </m:r>
                    </m:oMath>
                  </m:oMathPara>
                </a14:m>
                <a:endParaRPr lang="en-US" altLang="ja-JP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endParaRPr lang="en-US" altLang="ja-JP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ja-JP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e>
                    </m:d>
                    <m:r>
                      <a:rPr lang="en-US" altLang="ja-JP" sz="3200" i="1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ja-JP" altLang="en-US" sz="320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原点を中心とする</m:t>
                    </m:r>
                    <m:r>
                      <a:rPr lang="ja-JP" altLang="en-US" sz="3200" i="1">
                        <a:latin typeface="Cambria Math" panose="02040503050406030204" pitchFamily="18" charset="0"/>
                        <a:cs typeface="Times New Roman" pitchFamily="18" charset="0"/>
                      </a:rPr>
                      <m:t>半径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1 </m:t>
                    </m:r>
                    <m:r>
                      <a:rPr lang="ja-JP" altLang="en-US" sz="3200" i="1">
                        <a:latin typeface="Cambria Math" panose="02040503050406030204" pitchFamily="18" charset="0"/>
                        <a:cs typeface="Times New Roman" pitchFamily="18" charset="0"/>
                      </a:rPr>
                      <m:t>の円</m:t>
                    </m:r>
                  </m:oMath>
                </a14:m>
                <a:r>
                  <a:rPr lang="ja-JP" altLang="en-US" sz="3200" i="1" dirty="0" smtClean="0">
                    <a:latin typeface="Cambria Math" panose="02040503050406030204" pitchFamily="18" charset="0"/>
                    <a:cs typeface="Times New Roman" pitchFamily="18" charset="0"/>
                  </a:rPr>
                  <a:t>　</a:t>
                </a:r>
                <a:endParaRPr lang="en-US" altLang="ja-JP" sz="3200" i="1" dirty="0" smtClean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ja-JP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e>
                    </m:d>
                    <m:r>
                      <a:rPr lang="en-US" altLang="ja-JP" sz="3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ja-JP" altLang="en-US" sz="3200" i="1">
                        <a:latin typeface="Cambria Math" panose="02040503050406030204" pitchFamily="18" charset="0"/>
                        <a:cs typeface="Times New Roman" pitchFamily="18" charset="0"/>
                      </a:rPr>
                      <m:t>点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1 </m:t>
                    </m:r>
                    <m:r>
                      <a:rPr lang="ja-JP" altLang="en-US" sz="3200" i="1">
                        <a:latin typeface="Cambria Math" panose="02040503050406030204" pitchFamily="18" charset="0"/>
                        <a:cs typeface="Times New Roman" pitchFamily="18" charset="0"/>
                      </a:rPr>
                      <m:t>を</m:t>
                    </m:r>
                    <m:r>
                      <a:rPr lang="ja-JP" altLang="en-US" sz="320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中心とする</m:t>
                    </m:r>
                    <m:r>
                      <a:rPr lang="ja-JP" altLang="en-US" sz="3200" i="1">
                        <a:latin typeface="Cambria Math" panose="02040503050406030204" pitchFamily="18" charset="0"/>
                        <a:cs typeface="Times New Roman" pitchFamily="18" charset="0"/>
                      </a:rPr>
                      <m:t>半径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2 </m:t>
                    </m:r>
                    <m:r>
                      <a:rPr lang="ja-JP" altLang="en-US" sz="3200" i="1">
                        <a:latin typeface="Cambria Math" panose="02040503050406030204" pitchFamily="18" charset="0"/>
                        <a:cs typeface="Times New Roman" pitchFamily="18" charset="0"/>
                      </a:rPr>
                      <m:t>の</m:t>
                    </m:r>
                    <m:r>
                      <a:rPr lang="ja-JP" altLang="en-US" sz="320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円</m:t>
                    </m:r>
                  </m:oMath>
                </a14:m>
                <a:r>
                  <a:rPr lang="ja-JP" altLang="en-US" sz="3200" i="1" dirty="0" smtClean="0">
                    <a:latin typeface="Cambria Math" panose="02040503050406030204" pitchFamily="18" charset="0"/>
                    <a:cs typeface="Times New Roman" pitchFamily="18" charset="0"/>
                  </a:rPr>
                  <a:t>　</a:t>
                </a:r>
                <a:endParaRPr lang="en-US" altLang="ja-JP" sz="3200" i="1" dirty="0" smtClean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ja-JP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e>
                    </m:d>
                    <m:r>
                      <a:rPr lang="en-US" altLang="ja-JP" sz="3200" i="1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ja-JP" altLang="en-US" sz="320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点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1−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𝑖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ja-JP" altLang="en-US" sz="3200" i="1">
                        <a:latin typeface="Cambria Math" panose="02040503050406030204" pitchFamily="18" charset="0"/>
                        <a:cs typeface="Times New Roman" pitchFamily="18" charset="0"/>
                      </a:rPr>
                      <m:t>を</m:t>
                    </m:r>
                    <m:r>
                      <a:rPr lang="ja-JP" altLang="en-US" sz="320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中心とする</m:t>
                    </m:r>
                    <m:r>
                      <a:rPr lang="ja-JP" altLang="en-US" sz="3200" i="1">
                        <a:latin typeface="Cambria Math" panose="02040503050406030204" pitchFamily="18" charset="0"/>
                        <a:cs typeface="Times New Roman" pitchFamily="18" charset="0"/>
                      </a:rPr>
                      <m:t>半径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3 </m:t>
                    </m:r>
                    <m:r>
                      <a:rPr lang="ja-JP" altLang="en-US" sz="3200" i="1">
                        <a:latin typeface="Cambria Math" panose="02040503050406030204" pitchFamily="18" charset="0"/>
                        <a:cs typeface="Times New Roman" pitchFamily="18" charset="0"/>
                      </a:rPr>
                      <m:t>の</m:t>
                    </m:r>
                    <m:r>
                      <a:rPr lang="ja-JP" altLang="en-US" sz="320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円</m:t>
                    </m:r>
                  </m:oMath>
                </a14:m>
                <a:r>
                  <a:rPr lang="ja-JP" altLang="en-US" sz="3200" dirty="0" smtClean="0">
                    <a:latin typeface="Times New Roman" pitchFamily="18" charset="0"/>
                    <a:cs typeface="Times New Roman" pitchFamily="18" charset="0"/>
                  </a:rPr>
                  <a:t>　</a:t>
                </a:r>
                <a:endParaRPr lang="en-US" altLang="ja-JP" sz="32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コンテンツ プレースホル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01924" y="1628800"/>
                <a:ext cx="9962345" cy="45720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2752942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593436" y="177800"/>
                <a:ext cx="9782801" cy="1162968"/>
              </a:xfrm>
            </p:spPr>
            <p:txBody>
              <a:bodyPr>
                <a:normAutofit/>
              </a:bodyPr>
              <a:lstStyle/>
              <a:p>
                <a:pPr/>
                <a:r>
                  <a:rPr kumimoji="1" lang="ja-JP" altLang="en-US" dirty="0" smtClean="0"/>
                  <a:t>例題（アポロニウスの円）</a:t>
                </a:r>
                <a:r>
                  <a:rPr kumimoji="1" lang="en-US" altLang="ja-JP" dirty="0" smtClean="0"/>
                  <a:t/>
                </a:r>
                <a:br>
                  <a:rPr kumimoji="1" lang="en-US" altLang="ja-JP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400" i="1" dirty="0">
                          <a:latin typeface="Cambria Math" panose="02040503050406030204" pitchFamily="18" charset="0"/>
                        </a:rPr>
                        <m:t>方程式</m:t>
                      </m:r>
                      <m:r>
                        <a:rPr lang="en-US" altLang="ja-JP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ja-JP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1" i="1" dirty="0" smtClean="0"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altLang="ja-JP" sz="2400" b="1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400" b="1" i="1" dirty="0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d>
                      <m:r>
                        <a:rPr lang="en-US" altLang="ja-JP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ja-JP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1" i="1" dirty="0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en-US" altLang="ja-JP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sz="2400" i="1" dirty="0">
                          <a:latin typeface="Cambria Math" panose="02040503050406030204" pitchFamily="18" charset="0"/>
                        </a:rPr>
                        <m:t>を</m:t>
                      </m:r>
                      <m:r>
                        <a:rPr lang="ja-JP" altLang="en-US" sz="2400" i="1" dirty="0" smtClean="0">
                          <a:latin typeface="Cambria Math" panose="02040503050406030204" pitchFamily="18" charset="0"/>
                        </a:rPr>
                        <m:t>満たす</m:t>
                      </m:r>
                      <m:r>
                        <a:rPr lang="ja-JP" altLang="en-US" sz="2400" i="1" dirty="0">
                          <a:latin typeface="Cambria Math" panose="02040503050406030204" pitchFamily="18" charset="0"/>
                        </a:rPr>
                        <m:t>点</m:t>
                      </m:r>
                      <m:r>
                        <a:rPr lang="en-US" altLang="ja-JP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2400" b="1" i="1" dirty="0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altLang="ja-JP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sz="2400" i="1" dirty="0">
                          <a:latin typeface="Cambria Math" panose="02040503050406030204" pitchFamily="18" charset="0"/>
                        </a:rPr>
                        <m:t>全体は</m:t>
                      </m:r>
                      <m:r>
                        <a:rPr lang="ja-JP" altLang="en-US" sz="2400" i="1" dirty="0" smtClean="0">
                          <a:latin typeface="Cambria Math" panose="02040503050406030204" pitchFamily="18" charset="0"/>
                        </a:rPr>
                        <m:t>、</m:t>
                      </m:r>
                      <m:r>
                        <a:rPr lang="ja-JP" altLang="en-US" sz="2400" i="1" dirty="0">
                          <a:latin typeface="Cambria Math" panose="02040503050406030204" pitchFamily="18" charset="0"/>
                        </a:rPr>
                        <m:t>どのような図形か</m:t>
                      </m:r>
                      <m:r>
                        <a:rPr lang="ja-JP" altLang="en-US" sz="2400" i="1" dirty="0" smtClean="0">
                          <a:latin typeface="Cambria Math" panose="02040503050406030204" pitchFamily="18" charset="0"/>
                        </a:rPr>
                        <m:t>。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93436" y="177800"/>
                <a:ext cx="9782801" cy="1162968"/>
              </a:xfrm>
              <a:blipFill rotWithShape="0">
                <a:blip r:embed="rId2"/>
                <a:stretch>
                  <a:fillRect t="-10995" b="-628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方程式の両辺を２乗すると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𝑧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+6</m:t>
                              </m:r>
                            </m:e>
                          </m:d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en-US" altLang="ja-JP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よって</m:t>
                      </m:r>
                      <m:r>
                        <a:rPr lang="ja-JP" altLang="en-US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　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+6</m:t>
                          </m:r>
                        </m:e>
                      </m:d>
                      <m:bar>
                        <m:barPr>
                          <m:pos m:val="top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bar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+6)</m:t>
                          </m:r>
                        </m:e>
                      </m:bar>
                      <m:r>
                        <a:rPr lang="en-US" altLang="ja-JP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=4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𝑧</m:t>
                      </m:r>
                      <m:bar>
                        <m:barPr>
                          <m:pos m:val="top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bar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e>
                      </m:bar>
                    </m:oMath>
                  </m:oMathPara>
                </a14:m>
                <a:endParaRPr lang="en-US" altLang="ja-JP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ゆえに　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+6</m:t>
                          </m:r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bar>
                        <m:barPr>
                          <m:pos m:val="top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bar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e>
                      </m:bar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+6) =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4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𝑧</m:t>
                      </m:r>
                      <m:bar>
                        <m:barPr>
                          <m:pos m:val="top"/>
                          <m:ctrlPr>
                            <a:rPr lang="en-US" altLang="ja-JP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bar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e>
                      </m:bar>
                    </m:oMath>
                  </m:oMathPara>
                </a14:m>
                <a:endParaRPr lang="en-US" altLang="ja-JP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b="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左辺を展開して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整理すると　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𝑧</m:t>
                      </m:r>
                      <m:bar>
                        <m:barPr>
                          <m:pos m:val="top"/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barPr>
                        <m:e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e>
                      </m:ba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−2</m:t>
                      </m:r>
                      <m:d>
                        <m:d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bar>
                            <m:barPr>
                              <m:pos m:val="top"/>
                              <m:ctrlPr>
                                <a:rPr lang="en-US" altLang="ja-JP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barPr>
                            <m:e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𝑧</m:t>
                              </m:r>
                            </m:e>
                          </m:bar>
                        </m:e>
                      </m:d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=12</m:t>
                      </m:r>
                    </m:oMath>
                  </m:oMathPara>
                </a14:m>
                <a:endParaRPr lang="en-US" altLang="ja-JP" b="0" i="1" dirty="0" smtClean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よって</m:t>
                      </m:r>
                      <m:r>
                        <a:rPr lang="ja-JP" altLang="en-US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　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en-US" altLang="ja-JP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barPr>
                            <m:e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𝑧</m:t>
                              </m:r>
                            </m:e>
                          </m:ba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−2</m:t>
                          </m:r>
                        </m:e>
                      </m:d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=16</m:t>
                      </m:r>
                    </m:oMath>
                  </m:oMathPara>
                </a14:m>
                <a:endParaRPr lang="en-US" altLang="ja-JP" b="0" i="1" dirty="0" smtClean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すなわち　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𝑧</m:t>
                              </m:r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ja-JP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ゆえに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　</m:t>
                      </m:r>
                      <m:r>
                        <a:rPr lang="en-US" altLang="ja-JP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|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𝑧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−2|=4</m:t>
                      </m:r>
                    </m:oMath>
                  </m:oMathPara>
                </a14:m>
                <a:endParaRPr lang="en-US" altLang="ja-JP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endParaRPr lang="en-US" altLang="ja-JP" i="1" dirty="0" smtClean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したがって、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求める</m:t>
                      </m:r>
                      <m:r>
                        <a:rPr lang="ja-JP" altLang="en-US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図形は</m:t>
                      </m:r>
                      <m:r>
                        <a:rPr lang="ja-JP" alt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点</m:t>
                      </m:r>
                      <m:r>
                        <a:rPr lang="en-US" altLang="ja-JP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2 </m:t>
                      </m:r>
                      <m:r>
                        <a:rPr lang="ja-JP" alt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を</m:t>
                      </m:r>
                      <m:r>
                        <a:rPr lang="ja-JP" alt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中心とする</m:t>
                      </m:r>
                      <m:r>
                        <a:rPr lang="ja-JP" alt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半径</m:t>
                      </m:r>
                      <m:r>
                        <a:rPr lang="en-US" altLang="ja-JP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4  </m:t>
                      </m:r>
                      <m:r>
                        <a:rPr lang="ja-JP" alt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の</m:t>
                      </m:r>
                      <m:r>
                        <a:rPr lang="ja-JP" alt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円</m:t>
                      </m:r>
                    </m:oMath>
                  </m:oMathPara>
                </a14:m>
                <a:endParaRPr lang="en-US" altLang="ja-JP" b="0" i="1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コンテンツ プレースホル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8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4431437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b="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アポロニウスの円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593436" y="1600200"/>
                <a:ext cx="3348847" cy="4572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先の例題の円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は</m:t>
                      </m:r>
                    </m:oMath>
                  </m:oMathPara>
                </a14:m>
                <a:endParaRPr lang="en-US" altLang="ja-JP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b="0" i="1" dirty="0">
                          <a:latin typeface="Cambria Math" panose="02040503050406030204" pitchFamily="18" charset="0"/>
                        </a:rPr>
                        <m:t>２点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e>
                      </m:d>
                      <m:r>
                        <a:rPr lang="ja-JP" altLang="en-US" i="1" dirty="0">
                          <a:latin typeface="Cambria Math" panose="02040503050406030204" pitchFamily="18" charset="0"/>
                        </a:rPr>
                        <m:t>と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(0)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</a:rPr>
                        <m:t>からの</m:t>
                      </m:r>
                      <m:r>
                        <a:rPr lang="ja-JP" altLang="en-US" i="1" dirty="0" smtClean="0">
                          <a:latin typeface="Cambria Math" panose="02040503050406030204" pitchFamily="18" charset="0"/>
                        </a:rPr>
                        <m:t>距離の比が</m:t>
                      </m:r>
                    </m:oMath>
                  </m:oMathPara>
                </a14:m>
                <a:endParaRPr lang="en-US" altLang="ja-JP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2:1 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である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点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全体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である。</m:t>
                      </m:r>
                    </m:oMath>
                  </m:oMathPara>
                </a14:m>
                <a:endParaRPr lang="en-US" altLang="ja-JP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ja-JP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i="1">
                          <a:latin typeface="Cambria Math" panose="02040503050406030204" pitchFamily="18" charset="0"/>
                        </a:rPr>
                        <m:t>このような</m:t>
                      </m:r>
                      <m:r>
                        <a:rPr lang="ja-JP" altLang="en-US" b="0" i="1" smtClean="0">
                          <a:latin typeface="Cambria Math" panose="02040503050406030204" pitchFamily="18" charset="0"/>
                        </a:rPr>
                        <m:t>円を</m:t>
                      </m:r>
                    </m:oMath>
                  </m:oMathPara>
                </a14:m>
                <a:endParaRPr lang="en-US" altLang="ja-JP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アポロニウスの円</m:t>
                      </m:r>
                    </m:oMath>
                  </m:oMathPara>
                </a14:m>
                <a:endParaRPr lang="en-US" altLang="ja-JP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i="1" dirty="0" smtClean="0">
                          <a:latin typeface="Cambria Math" panose="02040503050406030204" pitchFamily="18" charset="0"/>
                        </a:rPr>
                        <m:t>という。</m:t>
                      </m:r>
                    </m:oMath>
                  </m:oMathPara>
                </a14:m>
                <a:endParaRPr lang="en-US" altLang="ja-JP" i="1" dirty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3436" y="1600200"/>
                <a:ext cx="3348847" cy="4572000"/>
              </a:xfrm>
              <a:blipFill rotWithShape="0">
                <a:blip r:embed="rId3"/>
                <a:stretch>
                  <a:fillRect l="-21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矢印コネクタ 3"/>
          <p:cNvCxnSpPr/>
          <p:nvPr/>
        </p:nvCxnSpPr>
        <p:spPr>
          <a:xfrm rot="5400000" flipH="1" flipV="1">
            <a:off x="5932693" y="3893347"/>
            <a:ext cx="4786346" cy="1588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矢印コネクタ 4"/>
          <p:cNvCxnSpPr/>
          <p:nvPr/>
        </p:nvCxnSpPr>
        <p:spPr>
          <a:xfrm>
            <a:off x="5539773" y="3933056"/>
            <a:ext cx="5836464" cy="0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テキスト ボックス 5"/>
              <p:cNvSpPr txBox="1"/>
              <p:nvPr/>
            </p:nvSpPr>
            <p:spPr>
              <a:xfrm>
                <a:off x="8254652" y="3884973"/>
                <a:ext cx="508473" cy="480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800" b="0" i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O</m:t>
                      </m:r>
                    </m:oMath>
                  </m:oMathPara>
                </a14:m>
                <a:endParaRPr kumimoji="1" lang="ja-JP" altLang="en-US" sz="2800" dirty="0">
                  <a:latin typeface="Times New Roman" pitchFamily="18" charset="0"/>
                  <a:ea typeface="小塚明朝 Pro H" pitchFamily="18" charset="-128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4652" y="3884973"/>
                <a:ext cx="508473" cy="4801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テキスト ボックス 6"/>
              <p:cNvSpPr txBox="1"/>
              <p:nvPr/>
            </p:nvSpPr>
            <p:spPr>
              <a:xfrm>
                <a:off x="11134972" y="3933056"/>
                <a:ext cx="554639" cy="480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𝒙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</m:oMath>
                  </m:oMathPara>
                </a14:m>
                <a:endParaRPr kumimoji="1" lang="ja-JP" altLang="en-US" sz="2800" b="1" i="1" dirty="0">
                  <a:latin typeface="Times New Roman" pitchFamily="18" charset="0"/>
                  <a:ea typeface="小塚明朝 Pro H" pitchFamily="18" charset="-128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4972" y="3933056"/>
                <a:ext cx="554639" cy="4801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テキスト ボックス 7"/>
              <p:cNvSpPr txBox="1"/>
              <p:nvPr/>
            </p:nvSpPr>
            <p:spPr>
              <a:xfrm>
                <a:off x="7837424" y="1234357"/>
                <a:ext cx="489236" cy="480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𝒚</m:t>
                      </m:r>
                    </m:oMath>
                  </m:oMathPara>
                </a14:m>
                <a:endParaRPr kumimoji="1" lang="ja-JP" altLang="en-US" sz="2800" b="1" i="1" dirty="0">
                  <a:latin typeface="Times New Roman" pitchFamily="18" charset="0"/>
                  <a:ea typeface="小塚明朝 Pro H" pitchFamily="18" charset="-128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424" y="1234357"/>
                <a:ext cx="489236" cy="480131"/>
              </a:xfrm>
              <a:prstGeom prst="rect">
                <a:avLst/>
              </a:prstGeom>
              <a:blipFill rotWithShape="0">
                <a:blip r:embed="rId6"/>
                <a:stretch>
                  <a:fillRect b="-139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円/楕円 21"/>
          <p:cNvSpPr/>
          <p:nvPr/>
        </p:nvSpPr>
        <p:spPr>
          <a:xfrm>
            <a:off x="7639631" y="2636912"/>
            <a:ext cx="2631245" cy="2631245"/>
          </a:xfrm>
          <a:prstGeom prst="ellipse">
            <a:avLst/>
          </a:prstGeom>
          <a:noFill/>
          <a:ln w="19050"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テキスト ボックス 22"/>
              <p:cNvSpPr txBox="1"/>
              <p:nvPr/>
            </p:nvSpPr>
            <p:spPr>
              <a:xfrm>
                <a:off x="10166025" y="3933056"/>
                <a:ext cx="473206" cy="480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小塚明朝 Pro H" pitchFamily="18" charset="-128"/>
                          <a:cs typeface="Times New Roman" pitchFamily="18" charset="0"/>
                        </a:rPr>
                        <m:t>6</m:t>
                      </m:r>
                    </m:oMath>
                  </m:oMathPara>
                </a14:m>
                <a:endParaRPr kumimoji="1" lang="ja-JP" altLang="en-US" sz="2800" dirty="0">
                  <a:latin typeface="Times New Roman" pitchFamily="18" charset="0"/>
                  <a:ea typeface="小塚明朝 Pro H" pitchFamily="18" charset="-128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3" name="テキスト ボックス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6025" y="3933056"/>
                <a:ext cx="473206" cy="4801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8789558" y="3884973"/>
                <a:ext cx="473206" cy="480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小塚明朝 Pro H" pitchFamily="18" charset="-128"/>
                          <a:cs typeface="Times New Roman" pitchFamily="18" charset="0"/>
                        </a:rPr>
                        <m:t>2</m:t>
                      </m:r>
                    </m:oMath>
                  </m:oMathPara>
                </a14:m>
                <a:endParaRPr kumimoji="1" lang="ja-JP" altLang="en-US" sz="2800" dirty="0">
                  <a:latin typeface="Times New Roman" pitchFamily="18" charset="0"/>
                  <a:ea typeface="小塚明朝 Pro H" pitchFamily="18" charset="-128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9558" y="3884973"/>
                <a:ext cx="473206" cy="48013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7009689" y="3884973"/>
                <a:ext cx="740907" cy="480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小塚明朝 Pro H" pitchFamily="18" charset="-128"/>
                          <a:cs typeface="Times New Roman" pitchFamily="18" charset="0"/>
                        </a:rPr>
                        <m:t>−2</m:t>
                      </m:r>
                    </m:oMath>
                  </m:oMathPara>
                </a14:m>
                <a:endParaRPr kumimoji="1" lang="ja-JP" altLang="en-US" sz="2800" dirty="0">
                  <a:latin typeface="Times New Roman" pitchFamily="18" charset="0"/>
                  <a:ea typeface="小塚明朝 Pro H" pitchFamily="18" charset="-128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689" y="3884973"/>
                <a:ext cx="740907" cy="48013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5518348" y="3933056"/>
                <a:ext cx="740908" cy="480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小塚明朝 Pro H" pitchFamily="18" charset="-128"/>
                          <a:cs typeface="Times New Roman" pitchFamily="18" charset="0"/>
                        </a:rPr>
                        <m:t>−6</m:t>
                      </m:r>
                    </m:oMath>
                  </m:oMathPara>
                </a14:m>
                <a:endParaRPr kumimoji="1" lang="ja-JP" altLang="en-US" sz="2800" dirty="0">
                  <a:latin typeface="Times New Roman" pitchFamily="18" charset="0"/>
                  <a:ea typeface="小塚明朝 Pro H" pitchFamily="18" charset="-128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8348" y="3933056"/>
                <a:ext cx="740908" cy="48013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円/楕円 10"/>
          <p:cNvSpPr/>
          <p:nvPr/>
        </p:nvSpPr>
        <p:spPr>
          <a:xfrm>
            <a:off x="8902724" y="3891870"/>
            <a:ext cx="72008" cy="720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6094412" y="3902234"/>
            <a:ext cx="72008" cy="720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テキスト ボックス 27"/>
              <p:cNvSpPr txBox="1"/>
              <p:nvPr/>
            </p:nvSpPr>
            <p:spPr>
              <a:xfrm>
                <a:off x="5876856" y="3452925"/>
                <a:ext cx="505588" cy="480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𝐴</m:t>
                      </m:r>
                    </m:oMath>
                  </m:oMathPara>
                </a14:m>
                <a:endParaRPr kumimoji="1" lang="ja-JP" altLang="en-US" sz="2800" b="1" i="1" dirty="0">
                  <a:latin typeface="Times New Roman" pitchFamily="18" charset="0"/>
                  <a:ea typeface="小塚明朝 Pro H" pitchFamily="18" charset="-128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8" name="テキスト ボックス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856" y="3452925"/>
                <a:ext cx="505588" cy="48013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円弧 12"/>
          <p:cNvSpPr/>
          <p:nvPr/>
        </p:nvSpPr>
        <p:spPr>
          <a:xfrm rot="10800000">
            <a:off x="5755010" y="1628800"/>
            <a:ext cx="2952328" cy="2743200"/>
          </a:xfrm>
          <a:prstGeom prst="arc">
            <a:avLst>
              <a:gd name="adj1" fmla="val 13220763"/>
              <a:gd name="adj2" fmla="val 19199174"/>
            </a:avLst>
          </a:prstGeom>
          <a:ln w="12700">
            <a:solidFill>
              <a:srgbClr val="FF0000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弧 29"/>
          <p:cNvSpPr/>
          <p:nvPr/>
        </p:nvSpPr>
        <p:spPr>
          <a:xfrm>
            <a:off x="5588277" y="240099"/>
            <a:ext cx="5223048" cy="4608513"/>
          </a:xfrm>
          <a:prstGeom prst="arc">
            <a:avLst>
              <a:gd name="adj1" fmla="val 2022622"/>
              <a:gd name="adj2" fmla="val 8743073"/>
            </a:avLst>
          </a:prstGeom>
          <a:ln w="12700">
            <a:solidFill>
              <a:srgbClr val="FF0000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テキスト ボックス 30"/>
              <p:cNvSpPr txBox="1"/>
              <p:nvPr/>
            </p:nvSpPr>
            <p:spPr>
              <a:xfrm>
                <a:off x="6958508" y="4173005"/>
                <a:ext cx="473206" cy="4801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小塚明朝 Pro H" pitchFamily="18" charset="-128"/>
                          <a:cs typeface="Times New Roman" pitchFamily="18" charset="0"/>
                        </a:rPr>
                        <m:t>1</m:t>
                      </m:r>
                    </m:oMath>
                  </m:oMathPara>
                </a14:m>
                <a:endParaRPr kumimoji="1" lang="ja-JP" altLang="en-US" sz="2800" dirty="0">
                  <a:latin typeface="Times New Roman" pitchFamily="18" charset="0"/>
                  <a:ea typeface="小塚明朝 Pro H" pitchFamily="18" charset="-128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1" name="テキスト ボックス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8508" y="4173005"/>
                <a:ext cx="473206" cy="48013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テキスト ボックス 32"/>
              <p:cNvSpPr txBox="1"/>
              <p:nvPr/>
            </p:nvSpPr>
            <p:spPr>
              <a:xfrm>
                <a:off x="7822604" y="4605053"/>
                <a:ext cx="473206" cy="4801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小塚明朝 Pro H" pitchFamily="18" charset="-128"/>
                          <a:cs typeface="Times New Roman" pitchFamily="18" charset="0"/>
                        </a:rPr>
                        <m:t>2</m:t>
                      </m:r>
                    </m:oMath>
                  </m:oMathPara>
                </a14:m>
                <a:endParaRPr kumimoji="1" lang="ja-JP" altLang="en-US" sz="2800" dirty="0">
                  <a:solidFill>
                    <a:srgbClr val="FF0000"/>
                  </a:solidFill>
                  <a:latin typeface="Times New Roman" pitchFamily="18" charset="0"/>
                  <a:ea typeface="小塚明朝 Pro H" pitchFamily="18" charset="-128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3" name="テキスト ボックス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2604" y="4605053"/>
                <a:ext cx="473206" cy="48013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円弧 13"/>
          <p:cNvSpPr/>
          <p:nvPr/>
        </p:nvSpPr>
        <p:spPr>
          <a:xfrm>
            <a:off x="5732570" y="3573016"/>
            <a:ext cx="2295784" cy="2818586"/>
          </a:xfrm>
          <a:prstGeom prst="arc">
            <a:avLst>
              <a:gd name="adj1" fmla="val 14076153"/>
              <a:gd name="adj2" fmla="val 18335292"/>
            </a:avLst>
          </a:prstGeom>
          <a:ln w="12700">
            <a:solidFill>
              <a:srgbClr val="0070C0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弧 33"/>
          <p:cNvSpPr/>
          <p:nvPr/>
        </p:nvSpPr>
        <p:spPr>
          <a:xfrm>
            <a:off x="7534572" y="3611189"/>
            <a:ext cx="886631" cy="1906043"/>
          </a:xfrm>
          <a:prstGeom prst="arc">
            <a:avLst>
              <a:gd name="adj1" fmla="val 14582993"/>
              <a:gd name="adj2" fmla="val 17878572"/>
            </a:avLst>
          </a:prstGeom>
          <a:ln w="12700">
            <a:solidFill>
              <a:srgbClr val="0070C0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テキスト ボックス 34"/>
              <p:cNvSpPr txBox="1"/>
              <p:nvPr/>
            </p:nvSpPr>
            <p:spPr>
              <a:xfrm>
                <a:off x="7760898" y="3429000"/>
                <a:ext cx="473206" cy="4801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小塚明朝 Pro H" pitchFamily="18" charset="-128"/>
                          <a:cs typeface="Times New Roman" pitchFamily="18" charset="0"/>
                        </a:rPr>
                        <m:t>1</m:t>
                      </m:r>
                    </m:oMath>
                  </m:oMathPara>
                </a14:m>
                <a:endParaRPr kumimoji="1" lang="ja-JP" altLang="en-US" sz="2800" dirty="0">
                  <a:solidFill>
                    <a:srgbClr val="0070C0"/>
                  </a:solidFill>
                  <a:latin typeface="Times New Roman" pitchFamily="18" charset="0"/>
                  <a:ea typeface="小塚明朝 Pro H" pitchFamily="18" charset="-128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5" name="テキスト ボックス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0898" y="3429000"/>
                <a:ext cx="473206" cy="48013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テキスト ボックス 35"/>
              <p:cNvSpPr txBox="1"/>
              <p:nvPr/>
            </p:nvSpPr>
            <p:spPr>
              <a:xfrm>
                <a:off x="6619044" y="3391191"/>
                <a:ext cx="473206" cy="4801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小塚明朝 Pro H" pitchFamily="18" charset="-128"/>
                          <a:cs typeface="Times New Roman" pitchFamily="18" charset="0"/>
                        </a:rPr>
                        <m:t>2</m:t>
                      </m:r>
                    </m:oMath>
                  </m:oMathPara>
                </a14:m>
                <a:endParaRPr kumimoji="1" lang="ja-JP" altLang="en-US" sz="2800" dirty="0">
                  <a:solidFill>
                    <a:srgbClr val="0070C0"/>
                  </a:solidFill>
                  <a:latin typeface="Times New Roman" pitchFamily="18" charset="0"/>
                  <a:ea typeface="小塚明朝 Pro H" pitchFamily="18" charset="-128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6" name="テキスト ボックス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044" y="3391191"/>
                <a:ext cx="473206" cy="480131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2380071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22" grpId="0" animBg="1"/>
      <p:bldP spid="23" grpId="0"/>
      <p:bldP spid="24" grpId="0"/>
      <p:bldP spid="25" grpId="0"/>
      <p:bldP spid="26" grpId="0"/>
      <p:bldP spid="11" grpId="0" animBg="1"/>
      <p:bldP spid="27" grpId="0" animBg="1"/>
      <p:bldP spid="28" grpId="0"/>
      <p:bldP spid="13" grpId="0" animBg="1"/>
      <p:bldP spid="30" grpId="0" animBg="1"/>
      <p:bldP spid="31" grpId="0" animBg="1"/>
      <p:bldP spid="33" grpId="0" animBg="1"/>
      <p:bldP spid="14" grpId="0" animBg="1"/>
      <p:bldP spid="34" grpId="0" animBg="1"/>
      <p:bldP spid="35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等号 47"/>
          <p:cNvSpPr/>
          <p:nvPr/>
        </p:nvSpPr>
        <p:spPr>
          <a:xfrm rot="18900783">
            <a:off x="7357096" y="2990238"/>
            <a:ext cx="282495" cy="420548"/>
          </a:xfrm>
          <a:prstGeom prst="mathEqual">
            <a:avLst>
              <a:gd name="adj1" fmla="val 5099"/>
              <a:gd name="adj2" fmla="val 16678"/>
            </a:avLst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7" name="正方形/長方形 46"/>
          <p:cNvSpPr/>
          <p:nvPr/>
        </p:nvSpPr>
        <p:spPr>
          <a:xfrm rot="2700000">
            <a:off x="8101699" y="3702703"/>
            <a:ext cx="144016" cy="144016"/>
          </a:xfrm>
          <a:prstGeom prst="rect">
            <a:avLst/>
          </a:prstGeom>
          <a:solidFill>
            <a:schemeClr val="bg1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4" name="直線コネクタ 33"/>
          <p:cNvCxnSpPr/>
          <p:nvPr/>
        </p:nvCxnSpPr>
        <p:spPr>
          <a:xfrm flipV="1">
            <a:off x="5796410" y="1511784"/>
            <a:ext cx="4870894" cy="4571238"/>
          </a:xfrm>
          <a:prstGeom prst="line">
            <a:avLst/>
          </a:prstGeom>
          <a:ln w="38100">
            <a:solidFill>
              <a:srgbClr val="0070C0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垂直二等分線</a:t>
            </a:r>
            <a:endParaRPr kumimoji="1" lang="ja-JP" altLang="en-US" dirty="0"/>
          </a:p>
        </p:txBody>
      </p:sp>
      <p:cxnSp>
        <p:nvCxnSpPr>
          <p:cNvPr id="5" name="直線矢印コネクタ 4"/>
          <p:cNvCxnSpPr/>
          <p:nvPr/>
        </p:nvCxnSpPr>
        <p:spPr>
          <a:xfrm rot="5400000" flipH="1" flipV="1">
            <a:off x="4473667" y="3893347"/>
            <a:ext cx="4786346" cy="1588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>
            <a:off x="5544568" y="5072074"/>
            <a:ext cx="5446388" cy="0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テキスト ボックス 7"/>
              <p:cNvSpPr txBox="1"/>
              <p:nvPr/>
            </p:nvSpPr>
            <p:spPr>
              <a:xfrm>
                <a:off x="6778872" y="5013176"/>
                <a:ext cx="537327" cy="480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𝐎</m:t>
                      </m:r>
                    </m:oMath>
                  </m:oMathPara>
                </a14:m>
                <a:endParaRPr kumimoji="1" lang="ja-JP" altLang="en-US" sz="2800" b="1" dirty="0">
                  <a:latin typeface="Times New Roman" pitchFamily="18" charset="0"/>
                  <a:ea typeface="小塚明朝 Pro H" pitchFamily="18" charset="-128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872" y="5013176"/>
                <a:ext cx="537327" cy="48013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テキスト ボックス 8"/>
              <p:cNvSpPr txBox="1"/>
              <p:nvPr/>
            </p:nvSpPr>
            <p:spPr>
              <a:xfrm>
                <a:off x="10725759" y="5113749"/>
                <a:ext cx="481221" cy="480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𝒙</m:t>
                      </m:r>
                    </m:oMath>
                  </m:oMathPara>
                </a14:m>
                <a:endParaRPr kumimoji="1" lang="ja-JP" altLang="en-US" sz="2800" b="1" i="1" dirty="0">
                  <a:latin typeface="Times New Roman" pitchFamily="18" charset="0"/>
                  <a:ea typeface="小塚明朝 Pro H" pitchFamily="18" charset="-128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5759" y="5113749"/>
                <a:ext cx="481221" cy="4801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6523476" y="1234357"/>
                <a:ext cx="489236" cy="480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𝒚</m:t>
                      </m:r>
                    </m:oMath>
                  </m:oMathPara>
                </a14:m>
                <a:endParaRPr kumimoji="1" lang="ja-JP" altLang="en-US" sz="2800" b="1" i="1" dirty="0">
                  <a:latin typeface="Times New Roman" pitchFamily="18" charset="0"/>
                  <a:ea typeface="小塚明朝 Pro H" pitchFamily="18" charset="-128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3476" y="1234357"/>
                <a:ext cx="489236" cy="480131"/>
              </a:xfrm>
              <a:prstGeom prst="rect">
                <a:avLst/>
              </a:prstGeom>
              <a:blipFill rotWithShape="0">
                <a:blip r:embed="rId4"/>
                <a:stretch>
                  <a:fillRect b="-139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線コネクタ 22"/>
          <p:cNvCxnSpPr/>
          <p:nvPr/>
        </p:nvCxnSpPr>
        <p:spPr>
          <a:xfrm flipH="1" flipV="1">
            <a:off x="6885323" y="2580945"/>
            <a:ext cx="2495677" cy="2501403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prstDash val="solid"/>
            <a:miter lim="800000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V="1">
            <a:off x="9381434" y="1787937"/>
            <a:ext cx="997838" cy="3293289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prstDash val="dash"/>
            <a:miter lim="800000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flipV="1">
            <a:off x="6923988" y="1772816"/>
            <a:ext cx="3455284" cy="793864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テキスト ボックス 36"/>
              <p:cNvSpPr txBox="1"/>
              <p:nvPr/>
            </p:nvSpPr>
            <p:spPr>
              <a:xfrm>
                <a:off x="9083128" y="5157192"/>
                <a:ext cx="1002518" cy="480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𝐴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(1)</m:t>
                      </m:r>
                    </m:oMath>
                  </m:oMathPara>
                </a14:m>
                <a:endParaRPr kumimoji="1" lang="ja-JP" altLang="en-US" sz="2800" b="1" i="1" dirty="0">
                  <a:latin typeface="Times New Roman" pitchFamily="18" charset="0"/>
                  <a:ea typeface="小塚明朝 Pro H" pitchFamily="18" charset="-128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7" name="テキスト ボックス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3128" y="5157192"/>
                <a:ext cx="1002518" cy="480131"/>
              </a:xfrm>
              <a:prstGeom prst="rect">
                <a:avLst/>
              </a:prstGeom>
              <a:blipFill rotWithShape="0">
                <a:blip r:embed="rId5"/>
                <a:stretch>
                  <a:fillRect r="-3049" b="-227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テキスト ボックス 39"/>
              <p:cNvSpPr txBox="1"/>
              <p:nvPr/>
            </p:nvSpPr>
            <p:spPr>
              <a:xfrm>
                <a:off x="5986784" y="2276872"/>
                <a:ext cx="943079" cy="480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𝐵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𝑖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800" b="1" i="1" dirty="0">
                  <a:latin typeface="Times New Roman" pitchFamily="18" charset="0"/>
                  <a:ea typeface="小塚明朝 Pro H" pitchFamily="18" charset="-128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0" name="テキスト ボックス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784" y="2276872"/>
                <a:ext cx="943079" cy="480131"/>
              </a:xfrm>
              <a:prstGeom prst="rect">
                <a:avLst/>
              </a:prstGeom>
              <a:blipFill rotWithShape="0">
                <a:blip r:embed="rId6"/>
                <a:stretch>
                  <a:fillRect r="-2581" b="-243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テキスト ボックス 41"/>
              <p:cNvSpPr txBox="1"/>
              <p:nvPr/>
            </p:nvSpPr>
            <p:spPr>
              <a:xfrm>
                <a:off x="10019232" y="1364693"/>
                <a:ext cx="460382" cy="480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𝒛</m:t>
                      </m:r>
                    </m:oMath>
                  </m:oMathPara>
                </a14:m>
                <a:endParaRPr kumimoji="1" lang="ja-JP" altLang="en-US" sz="2800" b="1" i="1" dirty="0">
                  <a:latin typeface="Times New Roman" pitchFamily="18" charset="0"/>
                  <a:ea typeface="小塚明朝 Pro H" pitchFamily="18" charset="-128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2" name="テキスト ボックス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9232" y="1364693"/>
                <a:ext cx="460382" cy="4801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等号 48"/>
          <p:cNvSpPr/>
          <p:nvPr/>
        </p:nvSpPr>
        <p:spPr>
          <a:xfrm rot="18900783">
            <a:off x="8621314" y="4211059"/>
            <a:ext cx="235046" cy="420548"/>
          </a:xfrm>
          <a:prstGeom prst="mathEqual">
            <a:avLst>
              <a:gd name="adj1" fmla="val 5099"/>
              <a:gd name="adj2" fmla="val 16678"/>
            </a:avLst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593436" y="1600200"/>
                <a:ext cx="3914942" cy="4572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altLang="ja-JP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方程式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altLang="ja-JP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>
                          <a:latin typeface="Cambria Math" panose="02040503050406030204" pitchFamily="18" charset="0"/>
                        </a:rPr>
                        <m:t>を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満たす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点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全体は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、</m:t>
                      </m:r>
                    </m:oMath>
                  </m:oMathPara>
                </a14:m>
                <a:endParaRPr lang="en-US" altLang="ja-JP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b="0" i="1" dirty="0">
                          <a:latin typeface="Cambria Math" panose="02040503050406030204" pitchFamily="18" charset="0"/>
                        </a:rPr>
                        <m:t>２点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ja-JP" altLang="en-US" i="1" dirty="0">
                          <a:latin typeface="Cambria Math" panose="02040503050406030204" pitchFamily="18" charset="0"/>
                        </a:rPr>
                        <m:t>と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ja-JP" altLang="en-US" i="1" dirty="0">
                          <a:latin typeface="Cambria Math" panose="02040503050406030204" pitchFamily="18" charset="0"/>
                        </a:rPr>
                        <m:t>から</m:t>
                      </m:r>
                      <m:r>
                        <a:rPr lang="ja-JP" altLang="en-US" i="1" dirty="0" smtClean="0">
                          <a:latin typeface="Cambria Math" panose="02040503050406030204" pitchFamily="18" charset="0"/>
                        </a:rPr>
                        <m:t>等距離にある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点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全体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で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、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線分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の</m:t>
                      </m:r>
                    </m:oMath>
                  </m:oMathPara>
                </a14:m>
                <a:endParaRPr lang="en-US" altLang="ja-JP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>
                          <a:latin typeface="Cambria Math" panose="02040503050406030204" pitchFamily="18" charset="0"/>
                        </a:rPr>
                        <m:t>垂直二等分線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である。</m:t>
                      </m:r>
                    </m:oMath>
                  </m:oMathPara>
                </a14:m>
                <a:endParaRPr lang="en-US" altLang="ja-JP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0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3436" y="1600200"/>
                <a:ext cx="3914942" cy="4572000"/>
              </a:xfrm>
              <a:blipFill rotWithShape="0">
                <a:blip r:embed="rId8"/>
                <a:stretch>
                  <a:fillRect l="-18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4472761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7" grpId="0" animBg="1"/>
      <p:bldP spid="8" grpId="0"/>
      <p:bldP spid="9" grpId="0"/>
      <p:bldP spid="11" grpId="0"/>
      <p:bldP spid="37" grpId="0"/>
      <p:bldP spid="40" grpId="0"/>
      <p:bldP spid="42" grpId="0"/>
      <p:bldP spid="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等号 47"/>
          <p:cNvSpPr/>
          <p:nvPr/>
        </p:nvSpPr>
        <p:spPr>
          <a:xfrm>
            <a:off x="6742484" y="3152468"/>
            <a:ext cx="282495" cy="420548"/>
          </a:xfrm>
          <a:prstGeom prst="mathEqual">
            <a:avLst>
              <a:gd name="adj1" fmla="val 5099"/>
              <a:gd name="adj2" fmla="val 16678"/>
            </a:avLst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6886500" y="4077072"/>
            <a:ext cx="144016" cy="144016"/>
          </a:xfrm>
          <a:prstGeom prst="rect">
            <a:avLst/>
          </a:prstGeom>
          <a:solidFill>
            <a:schemeClr val="bg1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4" name="直線コネクタ 33"/>
          <p:cNvCxnSpPr/>
          <p:nvPr/>
        </p:nvCxnSpPr>
        <p:spPr>
          <a:xfrm>
            <a:off x="5544568" y="4221088"/>
            <a:ext cx="5446388" cy="19189"/>
          </a:xfrm>
          <a:prstGeom prst="line">
            <a:avLst/>
          </a:prstGeom>
          <a:ln w="38100">
            <a:solidFill>
              <a:srgbClr val="0070C0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練習問題２４</a:t>
            </a:r>
            <a:endParaRPr kumimoji="1" lang="ja-JP" altLang="en-US" dirty="0"/>
          </a:p>
        </p:txBody>
      </p:sp>
      <p:cxnSp>
        <p:nvCxnSpPr>
          <p:cNvPr id="5" name="直線矢印コネクタ 4"/>
          <p:cNvCxnSpPr/>
          <p:nvPr/>
        </p:nvCxnSpPr>
        <p:spPr>
          <a:xfrm rot="5400000" flipH="1" flipV="1">
            <a:off x="4473667" y="3893347"/>
            <a:ext cx="4786346" cy="1588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>
            <a:off x="5544568" y="5072074"/>
            <a:ext cx="5446388" cy="0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テキスト ボックス 7"/>
              <p:cNvSpPr txBox="1"/>
              <p:nvPr/>
            </p:nvSpPr>
            <p:spPr>
              <a:xfrm>
                <a:off x="6778872" y="5013176"/>
                <a:ext cx="537327" cy="480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𝐎</m:t>
                      </m:r>
                    </m:oMath>
                  </m:oMathPara>
                </a14:m>
                <a:endParaRPr kumimoji="1" lang="ja-JP" altLang="en-US" sz="2800" b="1" dirty="0">
                  <a:latin typeface="Times New Roman" pitchFamily="18" charset="0"/>
                  <a:ea typeface="小塚明朝 Pro H" pitchFamily="18" charset="-128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872" y="5013176"/>
                <a:ext cx="537327" cy="48013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テキスト ボックス 8"/>
              <p:cNvSpPr txBox="1"/>
              <p:nvPr/>
            </p:nvSpPr>
            <p:spPr>
              <a:xfrm>
                <a:off x="10725759" y="5113749"/>
                <a:ext cx="481221" cy="480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𝒙</m:t>
                      </m:r>
                    </m:oMath>
                  </m:oMathPara>
                </a14:m>
                <a:endParaRPr kumimoji="1" lang="ja-JP" altLang="en-US" sz="2800" b="1" i="1" dirty="0">
                  <a:latin typeface="Times New Roman" pitchFamily="18" charset="0"/>
                  <a:ea typeface="小塚明朝 Pro H" pitchFamily="18" charset="-128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5759" y="5113749"/>
                <a:ext cx="481221" cy="4801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6523476" y="1234357"/>
                <a:ext cx="489236" cy="480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𝒚</m:t>
                      </m:r>
                    </m:oMath>
                  </m:oMathPara>
                </a14:m>
                <a:endParaRPr kumimoji="1" lang="ja-JP" altLang="en-US" sz="2800" b="1" i="1" dirty="0">
                  <a:latin typeface="Times New Roman" pitchFamily="18" charset="0"/>
                  <a:ea typeface="小塚明朝 Pro H" pitchFamily="18" charset="-128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3476" y="1234357"/>
                <a:ext cx="489236" cy="480131"/>
              </a:xfrm>
              <a:prstGeom prst="rect">
                <a:avLst/>
              </a:prstGeom>
              <a:blipFill rotWithShape="0">
                <a:blip r:embed="rId4"/>
                <a:stretch>
                  <a:fillRect b="-139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線コネクタ 22"/>
          <p:cNvCxnSpPr/>
          <p:nvPr/>
        </p:nvCxnSpPr>
        <p:spPr>
          <a:xfrm flipH="1" flipV="1">
            <a:off x="6885324" y="2580946"/>
            <a:ext cx="2752" cy="3502076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prstDash val="solid"/>
            <a:miter lim="800000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>
            <a:stCxn id="37" idx="1"/>
          </p:cNvCxnSpPr>
          <p:nvPr/>
        </p:nvCxnSpPr>
        <p:spPr>
          <a:xfrm flipV="1">
            <a:off x="6866046" y="4230683"/>
            <a:ext cx="2880320" cy="1838572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prstDash val="dash"/>
            <a:miter lim="800000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6923988" y="2566680"/>
            <a:ext cx="2842832" cy="1650236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テキスト ボックス 36"/>
              <p:cNvSpPr txBox="1"/>
              <p:nvPr/>
            </p:nvSpPr>
            <p:spPr>
              <a:xfrm>
                <a:off x="6866046" y="5829189"/>
                <a:ext cx="1196674" cy="480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𝐴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(−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𝑖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800" b="1" i="1" dirty="0">
                  <a:latin typeface="Times New Roman" pitchFamily="18" charset="0"/>
                  <a:ea typeface="小塚明朝 Pro H" pitchFamily="18" charset="-128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7" name="テキスト ボックス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6046" y="5829189"/>
                <a:ext cx="1196674" cy="480131"/>
              </a:xfrm>
              <a:prstGeom prst="rect">
                <a:avLst/>
              </a:prstGeom>
              <a:blipFill rotWithShape="0">
                <a:blip r:embed="rId5"/>
                <a:stretch>
                  <a:fillRect r="-2030" b="-227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テキスト ボックス 39"/>
              <p:cNvSpPr txBox="1"/>
              <p:nvPr/>
            </p:nvSpPr>
            <p:spPr>
              <a:xfrm>
                <a:off x="5734372" y="2276872"/>
                <a:ext cx="1141851" cy="480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𝐵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(3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𝑖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800" b="1" i="1" dirty="0">
                  <a:latin typeface="Times New Roman" pitchFamily="18" charset="0"/>
                  <a:ea typeface="小塚明朝 Pro H" pitchFamily="18" charset="-128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0" name="テキスト ボックス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372" y="2276872"/>
                <a:ext cx="1141851" cy="480131"/>
              </a:xfrm>
              <a:prstGeom prst="rect">
                <a:avLst/>
              </a:prstGeom>
              <a:blipFill rotWithShape="0">
                <a:blip r:embed="rId6"/>
                <a:stretch>
                  <a:fillRect r="-2139" b="-243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テキスト ボックス 41"/>
              <p:cNvSpPr txBox="1"/>
              <p:nvPr/>
            </p:nvSpPr>
            <p:spPr>
              <a:xfrm>
                <a:off x="9572541" y="3736785"/>
                <a:ext cx="460382" cy="480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𝒛</m:t>
                      </m:r>
                    </m:oMath>
                  </m:oMathPara>
                </a14:m>
                <a:endParaRPr kumimoji="1" lang="ja-JP" altLang="en-US" sz="2800" b="1" i="1" dirty="0">
                  <a:latin typeface="Times New Roman" pitchFamily="18" charset="0"/>
                  <a:ea typeface="小塚明朝 Pro H" pitchFamily="18" charset="-128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2" name="テキスト ボックス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2541" y="3736785"/>
                <a:ext cx="460382" cy="4801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等号 48"/>
          <p:cNvSpPr/>
          <p:nvPr/>
        </p:nvSpPr>
        <p:spPr>
          <a:xfrm>
            <a:off x="6767800" y="4861799"/>
            <a:ext cx="235046" cy="420548"/>
          </a:xfrm>
          <a:prstGeom prst="mathEqual">
            <a:avLst>
              <a:gd name="adj1" fmla="val 5099"/>
              <a:gd name="adj2" fmla="val 16678"/>
            </a:avLst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593436" y="1600200"/>
                <a:ext cx="3914942" cy="207267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altLang="ja-JP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方程式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altLang="ja-JP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>
                          <a:latin typeface="Cambria Math" panose="02040503050406030204" pitchFamily="18" charset="0"/>
                        </a:rPr>
                        <m:t>を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満たす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点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全体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を、</m:t>
                      </m:r>
                    </m:oMath>
                  </m:oMathPara>
                </a14:m>
                <a:endParaRPr lang="en-US" altLang="ja-JP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i="1">
                          <a:latin typeface="Cambria Math" panose="02040503050406030204" pitchFamily="18" charset="0"/>
                        </a:rPr>
                        <m:t>図示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せよ。</m:t>
                      </m:r>
                    </m:oMath>
                  </m:oMathPara>
                </a14:m>
                <a:endParaRPr lang="en-US" altLang="ja-JP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0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3436" y="1600200"/>
                <a:ext cx="3914942" cy="2072676"/>
              </a:xfr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正方形/長方形 2"/>
              <p:cNvSpPr/>
              <p:nvPr/>
            </p:nvSpPr>
            <p:spPr>
              <a:xfrm>
                <a:off x="1755928" y="3672876"/>
                <a:ext cx="3895404" cy="17998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800" i="1" dirty="0" smtClean="0">
                          <a:latin typeface="Cambria Math" panose="02040503050406030204" pitchFamily="18" charset="0"/>
                        </a:rPr>
                        <m:t>２点</m:t>
                      </m:r>
                      <m:r>
                        <a:rPr lang="en-US" altLang="ja-JP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ja-JP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altLang="ja-JP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ja-JP" altLang="en-US" sz="2800" i="1" dirty="0">
                          <a:latin typeface="Cambria Math" panose="02040503050406030204" pitchFamily="18" charset="0"/>
                        </a:rPr>
                        <m:t>と</m:t>
                      </m:r>
                      <m:r>
                        <a:rPr lang="en-US" altLang="ja-JP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ja-JP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altLang="ja-JP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ja-JP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ja-JP" altLang="en-US" sz="2800" i="1" dirty="0">
                          <a:latin typeface="Cambria Math" panose="02040503050406030204" pitchFamily="18" charset="0"/>
                        </a:rPr>
                        <m:t>から等距離にある</m:t>
                      </m:r>
                      <m:r>
                        <a:rPr lang="ja-JP" altLang="en-US" sz="2800" i="1">
                          <a:latin typeface="Cambria Math" panose="02040503050406030204" pitchFamily="18" charset="0"/>
                        </a:rPr>
                        <m:t>点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ja-JP" altLang="en-US" sz="2800" i="1">
                          <a:latin typeface="Cambria Math" panose="02040503050406030204" pitchFamily="18" charset="0"/>
                        </a:rPr>
                        <m:t>全体で、線分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</m:t>
                      </m:r>
                      <m:r>
                        <a:rPr lang="ja-JP" altLang="en-US" sz="2800" i="1">
                          <a:latin typeface="Cambria Math" panose="02040503050406030204" pitchFamily="18" charset="0"/>
                        </a:rPr>
                        <m:t>の</m:t>
                      </m:r>
                    </m:oMath>
                  </m:oMathPara>
                </a14:m>
                <a:endParaRPr lang="en-US" altLang="ja-JP" sz="2800" i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2800" i="1">
                          <a:latin typeface="Cambria Math" panose="02040503050406030204" pitchFamily="18" charset="0"/>
                        </a:rPr>
                        <m:t>垂直二等分線である。</m:t>
                      </m:r>
                    </m:oMath>
                  </m:oMathPara>
                </a14:m>
                <a:endParaRPr lang="en-US" altLang="ja-JP" sz="2800" i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928" y="3672876"/>
                <a:ext cx="3895404" cy="179985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6377324" y="3801478"/>
                <a:ext cx="407483" cy="480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𝒊</m:t>
                      </m:r>
                    </m:oMath>
                  </m:oMathPara>
                </a14:m>
                <a:endParaRPr kumimoji="1" lang="ja-JP" altLang="en-US" sz="2800" b="1" i="1" dirty="0">
                  <a:latin typeface="Times New Roman" pitchFamily="18" charset="0"/>
                  <a:ea typeface="小塚明朝 Pro H" pitchFamily="18" charset="-128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324" y="3801478"/>
                <a:ext cx="407483" cy="48013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4336428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7" grpId="0" animBg="1"/>
      <p:bldP spid="8" grpId="0"/>
      <p:bldP spid="9" grpId="0"/>
      <p:bldP spid="11" grpId="0"/>
      <p:bldP spid="37" grpId="0"/>
      <p:bldP spid="40" grpId="0"/>
      <p:bldP spid="42" grpId="0"/>
      <p:bldP spid="49" grpId="0" animBg="1"/>
      <p:bldP spid="3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162968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例題</a:t>
            </a:r>
            <a:endParaRPr kumimoji="1" lang="ja-JP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 2"/>
              <p:cNvSpPr>
                <a:spLocks noGrp="1"/>
              </p:cNvSpPr>
              <p:nvPr>
                <p:ph idx="1"/>
              </p:nvPr>
            </p:nvSpPr>
            <p:spPr>
              <a:xfrm>
                <a:off x="1258636" y="1556792"/>
                <a:ext cx="10596416" cy="4572000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点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𝑧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ja-JP" altLang="en-US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が、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原点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𝑂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ja-JP" altLang="en-US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を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中心とする</m:t>
                      </m:r>
                      <m:r>
                        <a:rPr lang="ja-JP" altLang="en-US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半径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2 </m:t>
                      </m:r>
                      <m:r>
                        <a:rPr lang="ja-JP" altLang="en-US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の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円上を動くとき</m:t>
                      </m:r>
                      <m:r>
                        <a:rPr lang="ja-JP" altLang="en-US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、</m:t>
                      </m:r>
                    </m:oMath>
                  </m:oMathPara>
                </a14:m>
                <a:endParaRPr lang="en-US" altLang="ja-JP" i="1" dirty="0" smtClean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b="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点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−4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と</m:t>
                      </m:r>
                      <m:r>
                        <a:rPr lang="ja-JP" altLang="en-US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点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𝑧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を</m:t>
                      </m:r>
                      <m:r>
                        <a:rPr lang="ja-JP" altLang="en-US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結ぶ線分の中点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𝑤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ja-JP" altLang="en-US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は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、</m:t>
                      </m:r>
                      <m:r>
                        <a:rPr lang="ja-JP" altLang="en-US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どのような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図形を</m:t>
                      </m:r>
                      <m:r>
                        <a:rPr lang="ja-JP" altLang="en-US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描くか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。</m:t>
                      </m:r>
                    </m:oMath>
                  </m:oMathPara>
                </a14:m>
                <a:endParaRPr lang="en-US" altLang="ja-JP" i="1" dirty="0" smtClean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endParaRPr lang="en-US" altLang="ja-JP" b="0" i="1" dirty="0" smtClean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点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𝑧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は</m:t>
                      </m:r>
                      <m:r>
                        <a:rPr lang="ja-JP" altLang="en-US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原点中心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、</m:t>
                      </m:r>
                      <m:r>
                        <a:rPr lang="ja-JP" altLang="en-US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半径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2 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の</m:t>
                      </m:r>
                      <m:r>
                        <a:rPr lang="ja-JP" altLang="en-US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円上にあるから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=2</m:t>
                      </m:r>
                    </m:oMath>
                  </m:oMathPara>
                </a14:m>
                <a:endParaRPr lang="en-US" altLang="ja-JP" b="0" i="1" dirty="0" smtClean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𝑤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であるから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𝑧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=2</m:t>
                      </m:r>
                      <m:d>
                        <m:d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𝑤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+2</m:t>
                          </m:r>
                        </m:e>
                      </m:d>
                    </m:oMath>
                  </m:oMathPara>
                </a14:m>
                <a:endParaRPr lang="en-US" altLang="ja-JP" b="0" i="1" dirty="0" smtClean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よって、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altLang="ja-JP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𝑤</m:t>
                              </m:r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+2</m:t>
                              </m:r>
                            </m:e>
                          </m:d>
                        </m:e>
                      </m:d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=2</m:t>
                      </m:r>
                    </m:oMath>
                  </m:oMathPara>
                </a14:m>
                <a:endParaRPr lang="en-US" altLang="ja-JP" b="0" i="1" dirty="0" smtClean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ゆえに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|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𝑤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+2|=1</m:t>
                      </m:r>
                    </m:oMath>
                  </m:oMathPara>
                </a14:m>
                <a:endParaRPr lang="en-US" altLang="ja-JP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endParaRPr lang="en-US" altLang="ja-JP" i="1" dirty="0" smtClean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したがって、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求める</m:t>
                      </m:r>
                      <m:r>
                        <a:rPr lang="ja-JP" altLang="en-US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図形は</m:t>
                      </m:r>
                      <m:r>
                        <a:rPr lang="ja-JP" alt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点</m:t>
                      </m:r>
                      <m:r>
                        <a:rPr lang="en-US" altLang="ja-JP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−2 </m:t>
                      </m:r>
                      <m:r>
                        <a:rPr lang="ja-JP" alt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を</m:t>
                      </m:r>
                      <m:r>
                        <a:rPr lang="ja-JP" alt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中心とする</m:t>
                      </m:r>
                      <m:r>
                        <a:rPr lang="ja-JP" alt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半径</m:t>
                      </m:r>
                      <m:r>
                        <a:rPr lang="en-US" altLang="ja-JP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1 </m:t>
                      </m:r>
                      <m:r>
                        <a:rPr lang="ja-JP" alt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の</m:t>
                      </m:r>
                      <m:r>
                        <a:rPr lang="ja-JP" alt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円</m:t>
                      </m:r>
                    </m:oMath>
                  </m:oMathPara>
                </a14:m>
                <a:endParaRPr lang="en-US" altLang="ja-JP" b="0" i="1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コンテンツ プレースホル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8636" y="1556792"/>
                <a:ext cx="10596416" cy="45720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5538397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162968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例題（別解）</a:t>
            </a:r>
            <a:endParaRPr kumimoji="1" lang="ja-JP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 2"/>
              <p:cNvSpPr>
                <a:spLocks noGrp="1"/>
              </p:cNvSpPr>
              <p:nvPr>
                <p:ph idx="1"/>
              </p:nvPr>
            </p:nvSpPr>
            <p:spPr>
              <a:xfrm>
                <a:off x="1258636" y="1556792"/>
                <a:ext cx="10596416" cy="4572000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点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𝑧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ja-JP" altLang="en-US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が、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原点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𝑂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ja-JP" altLang="en-US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を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中心とする</m:t>
                      </m:r>
                      <m:r>
                        <a:rPr lang="ja-JP" altLang="en-US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半径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2 </m:t>
                      </m:r>
                      <m:r>
                        <a:rPr lang="ja-JP" altLang="en-US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の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円上を動くとき</m:t>
                      </m:r>
                      <m:r>
                        <a:rPr lang="ja-JP" altLang="en-US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、</m:t>
                      </m:r>
                    </m:oMath>
                  </m:oMathPara>
                </a14:m>
                <a:endParaRPr lang="en-US" altLang="ja-JP" i="1" dirty="0" smtClean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b="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点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−4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と</m:t>
                      </m:r>
                      <m:r>
                        <a:rPr lang="ja-JP" altLang="en-US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点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𝑧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を</m:t>
                      </m:r>
                      <m:r>
                        <a:rPr lang="ja-JP" altLang="en-US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結ぶ線分の中点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𝑤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ja-JP" altLang="en-US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は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、</m:t>
                      </m:r>
                      <m:r>
                        <a:rPr lang="ja-JP" altLang="en-US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どのような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図形を</m:t>
                      </m:r>
                      <m:r>
                        <a:rPr lang="ja-JP" altLang="en-US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描くか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。</m:t>
                      </m:r>
                    </m:oMath>
                  </m:oMathPara>
                </a14:m>
                <a:endParaRPr lang="en-US" altLang="ja-JP" i="1" dirty="0" smtClean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endParaRPr lang="en-US" altLang="ja-JP" b="0" i="1" dirty="0" smtClean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𝑤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−2 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であるから、</m:t>
                      </m:r>
                    </m:oMath>
                  </m:oMathPara>
                </a14:m>
                <a:endParaRPr lang="en-US" altLang="ja-JP" b="0" i="1" dirty="0" smtClean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求める図形は</m:t>
                      </m:r>
                      <m:r>
                        <a:rPr lang="ja-JP" altLang="en-US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、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=2 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を</m:t>
                      </m:r>
                      <m:r>
                        <a:rPr lang="ja-JP" altLang="en-US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原点を中心として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f>
                        <m:f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倍に</m:t>
                      </m:r>
                      <m:r>
                        <a:rPr lang="ja-JP" altLang="en-US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縮小し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、</m:t>
                      </m:r>
                    </m:oMath>
                  </m:oMathPara>
                </a14:m>
                <a:endParaRPr lang="en-US" altLang="ja-JP" i="1" dirty="0" smtClean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実軸方向に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−2 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だけ</m:t>
                      </m:r>
                      <m:r>
                        <a:rPr lang="ja-JP" altLang="en-US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平行移動したものである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。</m:t>
                      </m:r>
                    </m:oMath>
                  </m:oMathPara>
                </a14:m>
                <a:endParaRPr lang="en-US" altLang="ja-JP" i="1" dirty="0" smtClean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endParaRPr lang="en-US" altLang="ja-JP" i="1" dirty="0" smtClean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したがって、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求める</m:t>
                      </m:r>
                      <m:r>
                        <a:rPr lang="ja-JP" altLang="en-US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図形は</m:t>
                      </m:r>
                      <m:r>
                        <a:rPr lang="ja-JP" alt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点</m:t>
                      </m:r>
                      <m:r>
                        <a:rPr lang="en-US" altLang="ja-JP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−2 </m:t>
                      </m:r>
                      <m:r>
                        <a:rPr lang="ja-JP" alt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を</m:t>
                      </m:r>
                      <m:r>
                        <a:rPr lang="ja-JP" alt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中心とする</m:t>
                      </m:r>
                      <m:r>
                        <a:rPr lang="ja-JP" alt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半径</m:t>
                      </m:r>
                      <m:r>
                        <a:rPr lang="en-US" altLang="ja-JP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1 </m:t>
                      </m:r>
                      <m:r>
                        <a:rPr lang="ja-JP" alt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の</m:t>
                      </m:r>
                      <m:r>
                        <a:rPr lang="ja-JP" alt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円</m:t>
                      </m:r>
                    </m:oMath>
                  </m:oMathPara>
                </a14:m>
                <a:endParaRPr lang="en-US" altLang="ja-JP" b="0" i="1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コンテンツ プレースホル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8636" y="1556792"/>
                <a:ext cx="10596416" cy="45720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666308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162968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練習問題２５</a:t>
            </a:r>
            <a:endParaRPr kumimoji="1" lang="ja-JP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 2"/>
              <p:cNvSpPr>
                <a:spLocks noGrp="1"/>
              </p:cNvSpPr>
              <p:nvPr>
                <p:ph idx="1"/>
              </p:nvPr>
            </p:nvSpPr>
            <p:spPr>
              <a:xfrm>
                <a:off x="1258636" y="1556792"/>
                <a:ext cx="10596416" cy="4824536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点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𝑧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ja-JP" altLang="en-US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が、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原点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𝑂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ja-JP" altLang="en-US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を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中心とする</m:t>
                      </m:r>
                      <m:r>
                        <a:rPr lang="ja-JP" altLang="en-US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半径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2 </m:t>
                      </m:r>
                      <m:r>
                        <a:rPr lang="ja-JP" altLang="en-US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の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円上を動くとする</m:t>
                      </m:r>
                      <m:r>
                        <a:rPr lang="ja-JP" altLang="en-US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。</m:t>
                      </m:r>
                    </m:oMath>
                  </m:oMathPara>
                </a14:m>
                <a:endParaRPr lang="en-US" altLang="ja-JP" i="1" dirty="0" smtClean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𝑤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=1−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𝑖𝑧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のとき、</m:t>
                      </m:r>
                      <m:r>
                        <a:rPr lang="ja-JP" altLang="en-US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点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𝑤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は</m:t>
                      </m:r>
                      <m:r>
                        <a:rPr lang="ja-JP" altLang="en-US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、どのような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図形を</m:t>
                      </m:r>
                      <m:r>
                        <a:rPr lang="ja-JP" altLang="en-US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描くか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。</m:t>
                      </m:r>
                    </m:oMath>
                  </m:oMathPara>
                </a14:m>
                <a:endParaRPr lang="en-US" altLang="ja-JP" i="1" dirty="0" smtClean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endParaRPr lang="en-US" altLang="ja-JP" b="0" i="1" dirty="0" smtClean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点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𝑧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は</m:t>
                      </m:r>
                      <m:r>
                        <a:rPr lang="ja-JP" altLang="en-US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原点中心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、</m:t>
                      </m:r>
                      <m:r>
                        <a:rPr lang="ja-JP" altLang="en-US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半径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2 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の</m:t>
                      </m:r>
                      <m:r>
                        <a:rPr lang="ja-JP" altLang="en-US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円上にあるから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=2</m:t>
                      </m:r>
                    </m:oMath>
                  </m:oMathPara>
                </a14:m>
                <a:endParaRPr lang="en-US" altLang="ja-JP" b="0" i="1" dirty="0" smtClean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𝑤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=1−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𝑖𝑧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であるから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𝑧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𝑤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 altLang="ja-JP" b="0" i="1" dirty="0" smtClean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よって、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ja-JP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ja-JP" i="1" dirty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𝑤</m:t>
                              </m:r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𝑖</m:t>
                              </m:r>
                            </m:den>
                          </m:f>
                        </m:e>
                      </m:d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=2</m:t>
                      </m:r>
                    </m:oMath>
                  </m:oMathPara>
                </a14:m>
                <a:endParaRPr lang="en-US" altLang="ja-JP" b="0" i="1" dirty="0" smtClean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ゆえに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𝑤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ja-JP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　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(∵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=1)</m:t>
                      </m:r>
                    </m:oMath>
                  </m:oMathPara>
                </a14:m>
                <a:endParaRPr lang="en-US" altLang="ja-JP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endParaRPr lang="en-US" altLang="ja-JP" i="1" dirty="0" smtClean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したがって、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求める</m:t>
                      </m:r>
                      <m:r>
                        <a:rPr lang="ja-JP" altLang="en-US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図形は</m:t>
                      </m:r>
                      <m:r>
                        <a:rPr lang="ja-JP" alt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点</m:t>
                      </m:r>
                      <m:r>
                        <a:rPr lang="en-US" altLang="ja-JP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1 </m:t>
                      </m:r>
                      <m:r>
                        <a:rPr lang="ja-JP" alt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を</m:t>
                      </m:r>
                      <m:r>
                        <a:rPr lang="ja-JP" alt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中心とする</m:t>
                      </m:r>
                      <m:r>
                        <a:rPr lang="ja-JP" alt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半径</m:t>
                      </m:r>
                      <m:r>
                        <a:rPr lang="en-US" altLang="ja-JP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2 </m:t>
                      </m:r>
                      <m:r>
                        <a:rPr lang="ja-JP" alt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の</m:t>
                      </m:r>
                      <m:r>
                        <a:rPr lang="ja-JP" alt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円</m:t>
                      </m:r>
                    </m:oMath>
                  </m:oMathPara>
                </a14:m>
                <a:endParaRPr lang="en-US" altLang="ja-JP" b="0" i="1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コンテンツ プレースホル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8636" y="1556792"/>
                <a:ext cx="10596416" cy="4824536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9350312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複素数と図形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線分の内分点、外分点</a:t>
            </a:r>
            <a:endParaRPr kumimoji="1" lang="ja-JP" altLang="en-US" dirty="0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半直線のなす角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テキスト ボックス 8"/>
              <p:cNvSpPr txBox="1"/>
              <p:nvPr/>
            </p:nvSpPr>
            <p:spPr>
              <a:xfrm>
                <a:off x="9190756" y="4725144"/>
                <a:ext cx="1046761" cy="480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小塚明朝 Pro H" pitchFamily="18" charset="-128"/>
                          <a:cs typeface="Times New Roman" pitchFamily="18" charset="0"/>
                        </a:rPr>
                        <m:t>𝐵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小塚明朝 Pro H" pitchFamily="18" charset="-128"/>
                          <a:cs typeface="Times New Roman" pitchFamily="18" charset="0"/>
                        </a:rPr>
                        <m:t>(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小塚明朝 Pro H" pitchFamily="18" charset="-128"/>
                          <a:cs typeface="Times New Roman" pitchFamily="18" charset="0"/>
                        </a:rPr>
                        <m:t>𝛽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小塚明朝 Pro H" pitchFamily="18" charset="-128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800" i="1" dirty="0">
                  <a:latin typeface="Times New Roman" pitchFamily="18" charset="0"/>
                  <a:ea typeface="小塚明朝 Pro H" pitchFamily="18" charset="-128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0756" y="4725144"/>
                <a:ext cx="1046761" cy="480131"/>
              </a:xfrm>
              <a:prstGeom prst="rect">
                <a:avLst/>
              </a:prstGeom>
              <a:blipFill rotWithShape="0">
                <a:blip r:embed="rId2"/>
                <a:stretch>
                  <a:fillRect r="-2339" b="-227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7233925" y="3824928"/>
                <a:ext cx="1141658" cy="480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∠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𝛽𝛼𝛾</m:t>
                      </m:r>
                    </m:oMath>
                  </m:oMathPara>
                </a14:m>
                <a:endParaRPr kumimoji="1" lang="ja-JP" altLang="en-US" sz="2800" i="1" dirty="0">
                  <a:latin typeface="Times New Roman" pitchFamily="18" charset="0"/>
                  <a:ea typeface="小塚明朝 Pro H" pitchFamily="18" charset="-128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3925" y="3824928"/>
                <a:ext cx="1141658" cy="480131"/>
              </a:xfrm>
              <a:prstGeom prst="rect">
                <a:avLst/>
              </a:prstGeom>
              <a:blipFill rotWithShape="0">
                <a:blip r:embed="rId3"/>
                <a:stretch>
                  <a:fillRect l="-2139" r="-535" b="-215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テキスト ボックス 36"/>
              <p:cNvSpPr txBox="1"/>
              <p:nvPr/>
            </p:nvSpPr>
            <p:spPr>
              <a:xfrm>
                <a:off x="5508378" y="4349565"/>
                <a:ext cx="1029448" cy="480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𝐴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𝛼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800" b="1" i="1" dirty="0">
                  <a:latin typeface="Times New Roman" pitchFamily="18" charset="0"/>
                  <a:ea typeface="小塚明朝 Pro H" pitchFamily="18" charset="-128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7" name="テキスト ボックス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378" y="4349565"/>
                <a:ext cx="1029448" cy="480131"/>
              </a:xfrm>
              <a:prstGeom prst="rect">
                <a:avLst/>
              </a:prstGeom>
              <a:blipFill rotWithShape="0">
                <a:blip r:embed="rId4"/>
                <a:stretch>
                  <a:fillRect r="-2976" b="-243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テキスト ボックス 39"/>
              <p:cNvSpPr txBox="1"/>
              <p:nvPr/>
            </p:nvSpPr>
            <p:spPr>
              <a:xfrm>
                <a:off x="8046981" y="1844824"/>
                <a:ext cx="1001941" cy="480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𝐶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𝛾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800" b="1" i="1" dirty="0">
                  <a:latin typeface="Times New Roman" pitchFamily="18" charset="0"/>
                  <a:ea typeface="小塚明朝 Pro H" pitchFamily="18" charset="-128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0" name="テキスト ボックス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6981" y="1844824"/>
                <a:ext cx="1001941" cy="480131"/>
              </a:xfrm>
              <a:prstGeom prst="rect">
                <a:avLst/>
              </a:prstGeom>
              <a:blipFill rotWithShape="0">
                <a:blip r:embed="rId5"/>
                <a:stretch>
                  <a:fillRect r="-3049" b="-243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593436" y="1600200"/>
                <a:ext cx="3914942" cy="4572000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endParaRPr lang="en-US" altLang="ja-JP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  <m:r>
                        <a:rPr lang="ja-JP" altLang="en-US" i="1">
                          <a:latin typeface="Cambria Math" panose="02040503050406030204" pitchFamily="18" charset="0"/>
                        </a:rPr>
                        <m:t>を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異なる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３点とするとき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、</m:t>
                      </m:r>
                    </m:oMath>
                  </m:oMathPara>
                </a14:m>
                <a:endParaRPr lang="en-US" altLang="ja-JP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 dirty="0">
                          <a:latin typeface="Cambria Math" panose="02040503050406030204" pitchFamily="18" charset="0"/>
                        </a:rPr>
                        <m:t>半直線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</a:rPr>
                        <m:t>から</m:t>
                      </m:r>
                      <m:r>
                        <a:rPr lang="ja-JP" altLang="en-US" i="1" dirty="0" smtClean="0">
                          <a:latin typeface="Cambria Math" panose="02040503050406030204" pitchFamily="18" charset="0"/>
                        </a:rPr>
                        <m:t>半直線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</a:rPr>
                        <m:t>までの</m:t>
                      </m:r>
                      <m:r>
                        <a:rPr lang="ja-JP" altLang="en-US" i="1" dirty="0" smtClean="0">
                          <a:latin typeface="Cambria Math" panose="02040503050406030204" pitchFamily="18" charset="0"/>
                        </a:rPr>
                        <m:t>回転角を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</a:rPr>
                        <m:t>、</m:t>
                      </m:r>
                    </m:oMath>
                  </m:oMathPara>
                </a14:m>
                <a:endParaRPr lang="en-US" altLang="ja-JP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𝛽𝛼𝛾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と表す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。</m:t>
                      </m:r>
                    </m:oMath>
                  </m:oMathPara>
                </a14:m>
                <a:endParaRPr lang="en-US" altLang="ja-JP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0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3436" y="1600200"/>
                <a:ext cx="3914942" cy="4572000"/>
              </a:xfrm>
              <a:blipFill rotWithShape="0">
                <a:blip r:embed="rId6"/>
                <a:stretch>
                  <a:fillRect l="-14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コネクタ 3"/>
          <p:cNvCxnSpPr/>
          <p:nvPr/>
        </p:nvCxnSpPr>
        <p:spPr>
          <a:xfrm flipH="1">
            <a:off x="6238428" y="1844824"/>
            <a:ext cx="3240360" cy="252028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H="1" flipV="1">
            <a:off x="6238428" y="4365104"/>
            <a:ext cx="3970410" cy="364902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円/楕円 11"/>
          <p:cNvSpPr/>
          <p:nvPr/>
        </p:nvSpPr>
        <p:spPr>
          <a:xfrm>
            <a:off x="8830716" y="2276872"/>
            <a:ext cx="72008" cy="720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9622804" y="4653136"/>
            <a:ext cx="72008" cy="720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弧 12"/>
          <p:cNvSpPr/>
          <p:nvPr/>
        </p:nvSpPr>
        <p:spPr>
          <a:xfrm>
            <a:off x="5611692" y="3537012"/>
            <a:ext cx="1656184" cy="1152128"/>
          </a:xfrm>
          <a:prstGeom prst="arc">
            <a:avLst>
              <a:gd name="adj1" fmla="val 19835968"/>
              <a:gd name="adj2" fmla="val 1572120"/>
            </a:avLst>
          </a:prstGeom>
          <a:ln w="19050">
            <a:solidFill>
              <a:schemeClr val="accent1">
                <a:lumMod val="50000"/>
              </a:schemeClr>
            </a:solidFill>
            <a:miter lim="800000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6450225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37" grpId="0"/>
      <p:bldP spid="40" grpId="0"/>
      <p:bldP spid="12" grpId="0" animBg="1"/>
      <p:bldP spid="26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半直線のなす角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None/>
                </a:pPr>
                <a:endParaRPr lang="en-US" altLang="ja-JP" b="0" i="1" dirty="0" smtClean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点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𝛼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が</m:t>
                      </m:r>
                      <m:r>
                        <a:rPr lang="ja-JP" altLang="en-US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点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0 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に</m:t>
                      </m:r>
                      <m:r>
                        <a:rPr lang="ja-JP" altLang="en-US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移るような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平行移動で</m:t>
                      </m:r>
                      <m:r>
                        <a:rPr lang="ja-JP" altLang="en-US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、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点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𝛽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が</m:t>
                      </m:r>
                      <m:r>
                        <a:rPr lang="ja-JP" altLang="en-US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点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に、</m:t>
                      </m:r>
                    </m:oMath>
                  </m:oMathPara>
                </a14:m>
                <a:endParaRPr lang="en-US" altLang="ja-JP" i="1" dirty="0" smtClean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b="0" i="1" dirty="0">
                          <a:latin typeface="Cambria Math" panose="02040503050406030204" pitchFamily="18" charset="0"/>
                        </a:rPr>
                        <m:t>点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</a:rPr>
                        <m:t>が</m:t>
                      </m:r>
                      <m:r>
                        <a:rPr lang="ja-JP" altLang="en-US" i="1" dirty="0" smtClean="0">
                          <a:latin typeface="Cambria Math" panose="02040503050406030204" pitchFamily="18" charset="0"/>
                        </a:rPr>
                        <m:t>点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ja-JP" altLang="en-US" i="1" dirty="0">
                          <a:latin typeface="Cambria Math" panose="02040503050406030204" pitchFamily="18" charset="0"/>
                        </a:rPr>
                        <m:t>に</m:t>
                      </m:r>
                      <m:r>
                        <a:rPr lang="ja-JP" altLang="en-US" i="1" dirty="0" smtClean="0">
                          <a:latin typeface="Cambria Math" panose="02040503050406030204" pitchFamily="18" charset="0"/>
                        </a:rPr>
                        <m:t>移るとすると</m:t>
                      </m:r>
                    </m:oMath>
                  </m:oMathPara>
                </a14:m>
                <a:endParaRPr lang="en-US" altLang="ja-JP" i="1" dirty="0" smtClean="0"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　</m:t>
                      </m:r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altLang="ja-JP" b="0" i="1" dirty="0" smtClean="0">
                  <a:latin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また</m:t>
                      </m:r>
                      <m:r>
                        <a:rPr lang="ja-JP" altLang="en-US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　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∠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𝛽𝛼𝛾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=∠</m:t>
                      </m:r>
                      <m:sSup>
                        <m:sSup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  <m:sSup>
                        <m:sSup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altLang="ja-JP" b="0" i="1" dirty="0" smtClean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arg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arg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altLang="ja-JP" b="0" i="1" dirty="0" smtClean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arg</m:t>
                      </m:r>
                      <m:f>
                        <m:f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ja-JP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ja-JP" b="0" i="1" dirty="0" smtClean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したがって、</m:t>
                      </m:r>
                      <m:r>
                        <a:rPr lang="ja-JP" altLang="en-US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異なる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３点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𝛼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𝛽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,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𝛾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に対して</m:t>
                      </m:r>
                    </m:oMath>
                  </m:oMathPara>
                </a14:m>
                <a:endParaRPr lang="en-US" altLang="ja-JP" i="1" dirty="0" smtClean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∠</m:t>
                      </m:r>
                      <m:r>
                        <a:rPr lang="en-US" altLang="ja-JP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𝜷𝜶𝜸</m:t>
                      </m:r>
                      <m:r>
                        <a:rPr lang="en-US" altLang="ja-JP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ja-JP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𝐚𝐫𝐠</m:t>
                      </m:r>
                      <m:r>
                        <a:rPr lang="en-US" altLang="ja-JP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f>
                        <m:fPr>
                          <m:ctrlPr>
                            <a:rPr lang="en-US" altLang="ja-JP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ja-JP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𝜸</m:t>
                          </m:r>
                          <m:r>
                            <a:rPr lang="en-US" altLang="ja-JP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altLang="ja-JP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𝜶</m:t>
                          </m:r>
                        </m:num>
                        <m:den>
                          <m:r>
                            <a:rPr lang="en-US" altLang="ja-JP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𝜷</m:t>
                          </m:r>
                          <m:r>
                            <a:rPr lang="en-US" altLang="ja-JP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altLang="ja-JP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𝜶</m:t>
                          </m:r>
                        </m:den>
                      </m:f>
                    </m:oMath>
                  </m:oMathPara>
                </a14:m>
                <a:endParaRPr lang="en-US" altLang="ja-JP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コンテンツ プレースホル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4401519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例題（半直線のなす角）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𝛼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=1−2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𝑖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𝛽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=−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𝑖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𝛾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1+</m:t>
                          </m:r>
                          <m:rad>
                            <m:radPr>
                              <m:degHide m:val="on"/>
                              <m:ctrlPr>
                                <a:rPr lang="en-US" altLang="ja-JP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3</m:t>
                              </m:r>
                            </m:e>
                          </m:rad>
                        </m:e>
                      </m:d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2−</m:t>
                          </m:r>
                          <m:rad>
                            <m:radPr>
                              <m:degHide m:val="on"/>
                              <m:ctrlPr>
                                <a:rPr lang="en-US" altLang="ja-JP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3</m:t>
                              </m:r>
                            </m:e>
                          </m:rad>
                        </m:e>
                      </m:d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𝑖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とする。</m:t>
                      </m:r>
                    </m:oMath>
                  </m:oMathPara>
                </a14:m>
                <a:endParaRPr lang="en-US" altLang="ja-JP" i="1" dirty="0" smtClean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&lt;∠</m:t>
                      </m:r>
                      <m:r>
                        <a:rPr lang="en-US" altLang="ja-JP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𝛽𝛼𝛾</m:t>
                      </m:r>
                      <m:r>
                        <a:rPr lang="en-US" altLang="ja-JP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≦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𝜋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ja-JP" altLang="en-US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の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範囲で考えると</m:t>
                      </m:r>
                    </m:oMath>
                  </m:oMathPara>
                </a14:m>
                <a:endParaRPr lang="en-US" altLang="ja-JP" i="1" dirty="0" smtClean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𝛾</m:t>
                          </m:r>
                          <m:r>
                            <a:rPr lang="en-US" altLang="ja-JP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altLang="ja-JP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altLang="ja-JP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𝛽</m:t>
                          </m:r>
                          <m:r>
                            <a:rPr lang="en-US" altLang="ja-JP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altLang="ja-JP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altLang="ja-JP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ja-JP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altLang="ja-JP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altLang="ja-JP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altLang="ja-JP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altLang="ja-JP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−1+</m:t>
                          </m:r>
                          <m:r>
                            <a:rPr lang="en-US" altLang="ja-JP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</m:den>
                      </m:f>
                      <m:r>
                        <a:rPr lang="en-US" altLang="ja-JP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altLang="ja-JP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e>
                      </m:rad>
                      <m:r>
                        <a:rPr lang="en-US" altLang="ja-JP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𝑖</m:t>
                      </m:r>
                    </m:oMath>
                  </m:oMathPara>
                </a14:m>
                <a:endParaRPr lang="en-US" altLang="ja-JP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e>
                      </m:rad>
                      <m:d>
                        <m:dPr>
                          <m:begChr m:val="{"/>
                          <m:endChr m:val="}"/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cos</m:t>
                          </m:r>
                          <m:d>
                            <m:dPr>
                              <m:ctrlPr>
                                <a:rPr lang="en-US" altLang="ja-JP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ja-JP" b="0" i="1" dirty="0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b="0" i="1" dirty="0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ja-JP" b="0" i="1" dirty="0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ja-JP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altLang="ja-JP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sin</m:t>
                          </m:r>
                          <m:d>
                            <m:dPr>
                              <m:ctrlPr>
                                <a:rPr lang="en-US" altLang="ja-JP" i="1" dirty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ja-JP" i="1" dirty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i="1" dirty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ja-JP" i="1" dirty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altLang="ja-JP" i="1" dirty="0" smtClean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endParaRPr lang="en-US" altLang="ja-JP" b="1" i="1" dirty="0" smtClean="0">
                  <a:solidFill>
                    <a:srgbClr val="FF0000"/>
                  </a:solidFill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よって　</m:t>
                      </m:r>
                      <m:r>
                        <a:rPr lang="en-US" altLang="ja-JP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∠</m:t>
                      </m:r>
                      <m:r>
                        <a:rPr lang="en-US" altLang="ja-JP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𝛽𝛼𝛾</m:t>
                      </m:r>
                      <m:r>
                        <a:rPr lang="en-US" altLang="ja-JP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ja-JP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arg</m:t>
                      </m:r>
                      <m:r>
                        <a:rPr lang="en-US" altLang="ja-JP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f>
                        <m:fPr>
                          <m:ctrlPr>
                            <a:rPr lang="en-US" altLang="ja-JP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𝛾</m:t>
                          </m:r>
                          <m:r>
                            <a:rPr lang="en-US" altLang="ja-JP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altLang="ja-JP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altLang="ja-JP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𝛽</m:t>
                          </m:r>
                          <m:r>
                            <a:rPr lang="en-US" altLang="ja-JP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altLang="ja-JP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altLang="ja-JP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ja-JP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ja-JP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ja-JP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altLang="ja-JP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altLang="ja-JP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endParaRPr lang="en-US" altLang="ja-JP" b="0" i="1" dirty="0" smtClean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endParaRPr lang="en-US" altLang="ja-JP" b="0" i="1" dirty="0" smtClean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endParaRPr lang="en-US" altLang="ja-JP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コンテンツ プレースホル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0487863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練習問題２６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 2"/>
              <p:cNvSpPr>
                <a:spLocks noGrp="1"/>
              </p:cNvSpPr>
              <p:nvPr>
                <p:ph idx="1"/>
              </p:nvPr>
            </p:nvSpPr>
            <p:spPr>
              <a:xfrm>
                <a:off x="1197868" y="1556792"/>
                <a:ext cx="10729192" cy="4572000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𝛼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=1−2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𝑖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𝛽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=−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𝑖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𝛾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1+</m:t>
                          </m:r>
                          <m:rad>
                            <m:radPr>
                              <m:degHide m:val="on"/>
                              <m:ctrlPr>
                                <a:rPr lang="en-US" altLang="ja-JP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3</m:t>
                              </m:r>
                            </m:e>
                          </m:rad>
                        </m:e>
                      </m:d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2−</m:t>
                          </m:r>
                          <m:rad>
                            <m:radPr>
                              <m:degHide m:val="on"/>
                              <m:ctrlPr>
                                <a:rPr lang="en-US" altLang="ja-JP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3</m:t>
                              </m:r>
                            </m:e>
                          </m:rad>
                        </m:e>
                      </m:d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𝑖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とする。</m:t>
                      </m:r>
                    </m:oMath>
                  </m:oMathPara>
                </a14:m>
                <a:endParaRPr lang="en-US" altLang="ja-JP" i="1" dirty="0" smtClean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∠</m:t>
                      </m:r>
                      <m:r>
                        <a:rPr lang="en-US" altLang="ja-JP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𝛼𝛽𝛾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の</m:t>
                      </m:r>
                      <m:r>
                        <a:rPr lang="ja-JP" altLang="en-US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値を求めよ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。</m:t>
                      </m:r>
                      <m:r>
                        <a:rPr lang="ja-JP" altLang="en-US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ただし、</m:t>
                      </m:r>
                      <m:r>
                        <a:rPr lang="ja-JP" altLang="en-US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&lt;∠</m:t>
                      </m:r>
                      <m:r>
                        <a:rPr lang="en-US" altLang="ja-JP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𝛼𝛽𝛾</m:t>
                      </m:r>
                      <m:r>
                        <a:rPr lang="en-US" altLang="ja-JP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≦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𝜋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とする。</m:t>
                      </m:r>
                    </m:oMath>
                  </m:oMathPara>
                </a14:m>
                <a:endParaRPr lang="en-US" altLang="ja-JP" i="1" dirty="0" smtClean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endParaRPr lang="en-US" altLang="ja-JP" i="1" dirty="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𝛾</m:t>
                          </m:r>
                          <m:r>
                            <a:rPr lang="en-US" altLang="ja-JP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altLang="ja-JP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en-US" altLang="ja-JP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𝛼</m:t>
                          </m:r>
                          <m:r>
                            <a:rPr lang="en-US" altLang="ja-JP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altLang="ja-JP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𝛽</m:t>
                          </m:r>
                        </m:den>
                      </m:f>
                      <m:r>
                        <a:rPr lang="en-US" altLang="ja-JP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altLang="ja-JP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ja-JP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ja-JP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d>
                          <m:r>
                            <a:rPr lang="en-US" altLang="ja-JP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altLang="ja-JP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ja-JP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ja-JP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d>
                          <m:r>
                            <a:rPr lang="en-US" altLang="ja-JP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altLang="ja-JP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1−</m:t>
                          </m:r>
                          <m:r>
                            <a:rPr lang="en-US" altLang="ja-JP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</m:den>
                      </m:f>
                      <m:r>
                        <a:rPr lang="en-US" altLang="ja-JP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=1+</m:t>
                      </m:r>
                      <m:rad>
                        <m:radPr>
                          <m:degHide m:val="on"/>
                          <m:ctrlPr>
                            <a:rPr lang="en-US" altLang="ja-JP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e>
                      </m:rad>
                      <m:r>
                        <a:rPr lang="en-US" altLang="ja-JP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𝑖</m:t>
                      </m:r>
                    </m:oMath>
                  </m:oMathPara>
                </a14:m>
                <a:endParaRPr lang="en-US" altLang="ja-JP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=2</m:t>
                      </m:r>
                      <m:d>
                        <m:d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ja-JP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cos</m:t>
                          </m:r>
                          <m:f>
                            <m:fPr>
                              <m:ctrlPr>
                                <a:rPr lang="en-US" altLang="ja-JP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altLang="ja-JP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altLang="ja-JP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US" altLang="ja-JP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sin</m:t>
                          </m:r>
                          <m:f>
                            <m:fPr>
                              <m:ctrlPr>
                                <a:rPr lang="en-US" altLang="ja-JP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ja-JP" b="0" i="1" dirty="0" smtClean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endParaRPr lang="en-US" altLang="ja-JP" i="1" dirty="0" smtClean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よって　</m:t>
                      </m:r>
                      <m:r>
                        <a:rPr lang="en-US" altLang="ja-JP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∠</m:t>
                      </m:r>
                      <m:r>
                        <a:rPr lang="en-US" altLang="ja-JP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𝛼𝛽</m:t>
                      </m:r>
                      <m:r>
                        <a:rPr lang="en-US" altLang="ja-JP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𝛾</m:t>
                      </m:r>
                      <m:r>
                        <a:rPr lang="en-US" altLang="ja-JP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ja-JP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arg</m:t>
                      </m:r>
                      <m:r>
                        <a:rPr lang="en-US" altLang="ja-JP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f>
                        <m:fPr>
                          <m:ctrlPr>
                            <a:rPr lang="en-US" altLang="ja-JP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ja-JP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𝛾</m:t>
                          </m:r>
                          <m:r>
                            <a:rPr lang="en-US" altLang="ja-JP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𝛼</m:t>
                          </m:r>
                          <m:r>
                            <a:rPr lang="en-US" altLang="ja-JP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𝛽</m:t>
                          </m:r>
                        </m:den>
                      </m:f>
                      <m:r>
                        <a:rPr lang="en-US" altLang="ja-JP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ja-JP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altLang="ja-JP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altLang="ja-JP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endParaRPr lang="en-US" altLang="ja-JP" b="0" i="1" dirty="0" smtClean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endParaRPr lang="en-US" altLang="ja-JP" b="0" i="1" dirty="0" smtClean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endParaRPr lang="en-US" altLang="ja-JP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コンテンツ プレースホル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97868" y="1556792"/>
                <a:ext cx="10729192" cy="45720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6468433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直線コネクタ 33"/>
          <p:cNvCxnSpPr/>
          <p:nvPr/>
        </p:nvCxnSpPr>
        <p:spPr>
          <a:xfrm flipV="1">
            <a:off x="5451470" y="1714489"/>
            <a:ext cx="2643206" cy="2214577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miter lim="800000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線分の内分点</a:t>
            </a:r>
            <a:endParaRPr kumimoji="1" lang="ja-JP" altLang="en-US" dirty="0"/>
          </a:p>
        </p:txBody>
      </p:sp>
      <p:cxnSp>
        <p:nvCxnSpPr>
          <p:cNvPr id="5" name="直線矢印コネクタ 4"/>
          <p:cNvCxnSpPr/>
          <p:nvPr/>
        </p:nvCxnSpPr>
        <p:spPr>
          <a:xfrm rot="5400000" flipH="1" flipV="1">
            <a:off x="1700975" y="3893347"/>
            <a:ext cx="4786346" cy="1588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>
            <a:off x="2808264" y="5072074"/>
            <a:ext cx="6715172" cy="1588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4006180" y="5013176"/>
                <a:ext cx="537327" cy="480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𝑶</m:t>
                      </m:r>
                    </m:oMath>
                  </m:oMathPara>
                </a14:m>
                <a:endParaRPr kumimoji="1" lang="ja-JP" altLang="en-US" sz="2800" b="1" dirty="0">
                  <a:latin typeface="Times New Roman" pitchFamily="18" charset="0"/>
                  <a:ea typeface="小塚明朝 Pro H" pitchFamily="18" charset="-128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180" y="5013176"/>
                <a:ext cx="537327" cy="48013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9285599" y="4965093"/>
                <a:ext cx="481221" cy="480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𝒙</m:t>
                      </m:r>
                    </m:oMath>
                  </m:oMathPara>
                </a14:m>
                <a:endParaRPr kumimoji="1" lang="ja-JP" altLang="en-US" sz="2800" b="1" i="1" dirty="0">
                  <a:latin typeface="Times New Roman" pitchFamily="18" charset="0"/>
                  <a:ea typeface="小塚明朝 Pro H" pitchFamily="18" charset="-128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5599" y="4965093"/>
                <a:ext cx="481221" cy="4801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3876984" y="1004653"/>
                <a:ext cx="489236" cy="480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𝒚</m:t>
                      </m:r>
                    </m:oMath>
                  </m:oMathPara>
                </a14:m>
                <a:endParaRPr kumimoji="1" lang="ja-JP" altLang="en-US" sz="2800" b="1" i="1" dirty="0">
                  <a:latin typeface="Times New Roman" pitchFamily="18" charset="0"/>
                  <a:ea typeface="小塚明朝 Pro H" pitchFamily="18" charset="-128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984" y="1004653"/>
                <a:ext cx="489236" cy="480131"/>
              </a:xfrm>
              <a:prstGeom prst="rect">
                <a:avLst/>
              </a:prstGeom>
              <a:blipFill rotWithShape="0">
                <a:blip r:embed="rId4"/>
                <a:stretch>
                  <a:fillRect b="-126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線コネクタ 21"/>
          <p:cNvCxnSpPr/>
          <p:nvPr/>
        </p:nvCxnSpPr>
        <p:spPr>
          <a:xfrm>
            <a:off x="4094148" y="3929066"/>
            <a:ext cx="1357322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rot="5400000" flipH="1" flipV="1">
            <a:off x="4879966" y="4500570"/>
            <a:ext cx="1143008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prstDash val="dash"/>
            <a:miter lim="800000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5230316" y="4965093"/>
                <a:ext cx="483594" cy="480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𝑎</m:t>
                      </m:r>
                    </m:oMath>
                  </m:oMathPara>
                </a14:m>
                <a:endParaRPr kumimoji="1" lang="ja-JP" altLang="en-US" sz="2800" b="1" i="1" dirty="0">
                  <a:latin typeface="Times New Roman" pitchFamily="18" charset="0"/>
                  <a:ea typeface="小塚明朝 Pro H" pitchFamily="18" charset="-128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316" y="4965093"/>
                <a:ext cx="483594" cy="4801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3673912" y="3812965"/>
                <a:ext cx="476284" cy="480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𝑏</m:t>
                      </m:r>
                    </m:oMath>
                  </m:oMathPara>
                </a14:m>
                <a:endParaRPr kumimoji="1" lang="ja-JP" altLang="en-US" sz="2800" b="1" i="1" dirty="0">
                  <a:latin typeface="Times New Roman" pitchFamily="18" charset="0"/>
                  <a:ea typeface="小塚明朝 Pro H" pitchFamily="18" charset="-128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912" y="3812965"/>
                <a:ext cx="476284" cy="4801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線コネクタ 23"/>
          <p:cNvCxnSpPr>
            <a:endCxn id="41" idx="1"/>
          </p:cNvCxnSpPr>
          <p:nvPr/>
        </p:nvCxnSpPr>
        <p:spPr>
          <a:xfrm flipH="1" flipV="1">
            <a:off x="6924197" y="2671685"/>
            <a:ext cx="38359" cy="2400391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prstDash val="dash"/>
            <a:miter lim="800000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4094148" y="2663730"/>
            <a:ext cx="285752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/>
              <p:cNvSpPr txBox="1"/>
              <p:nvPr/>
            </p:nvSpPr>
            <p:spPr>
              <a:xfrm>
                <a:off x="7894612" y="5013175"/>
                <a:ext cx="450957" cy="480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</m:oMath>
                  </m:oMathPara>
                </a14:m>
                <a:endParaRPr kumimoji="1" lang="ja-JP" altLang="en-US" sz="2800" b="1" i="1" dirty="0">
                  <a:latin typeface="Times New Roman" pitchFamily="18" charset="0"/>
                  <a:ea typeface="小塚明朝 Pro H" pitchFamily="18" charset="-128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7" name="テキスト ボックス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4612" y="5013175"/>
                <a:ext cx="450957" cy="4801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/>
              <p:cNvSpPr txBox="1"/>
              <p:nvPr/>
            </p:nvSpPr>
            <p:spPr>
              <a:xfrm>
                <a:off x="3646140" y="1556792"/>
                <a:ext cx="494238" cy="480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𝑑</m:t>
                      </m:r>
                    </m:oMath>
                  </m:oMathPara>
                </a14:m>
                <a:endParaRPr kumimoji="1" lang="ja-JP" altLang="en-US" sz="2800" b="1" i="1" dirty="0">
                  <a:latin typeface="Times New Roman" pitchFamily="18" charset="0"/>
                  <a:ea typeface="小塚明朝 Pro H" pitchFamily="18" charset="-128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0" name="テキスト ボックス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6140" y="1556792"/>
                <a:ext cx="494238" cy="48013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/>
              <p:cNvSpPr txBox="1"/>
              <p:nvPr/>
            </p:nvSpPr>
            <p:spPr>
              <a:xfrm>
                <a:off x="6924197" y="2431619"/>
                <a:ext cx="473206" cy="480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𝛾</m:t>
                      </m:r>
                    </m:oMath>
                  </m:oMathPara>
                </a14:m>
                <a:endParaRPr kumimoji="1" lang="ja-JP" altLang="en-US" sz="2800" b="1" i="1" dirty="0">
                  <a:latin typeface="Times New Roman" pitchFamily="18" charset="0"/>
                  <a:ea typeface="小塚明朝 Pro H" pitchFamily="18" charset="-128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テキスト ボックス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197" y="2431619"/>
                <a:ext cx="473206" cy="480131"/>
              </a:xfrm>
              <a:prstGeom prst="rect">
                <a:avLst/>
              </a:prstGeom>
              <a:blipFill rotWithShape="0">
                <a:blip r:embed="rId9"/>
                <a:stretch>
                  <a:fillRect b="-101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/>
              <p:cNvSpPr txBox="1"/>
              <p:nvPr/>
            </p:nvSpPr>
            <p:spPr>
              <a:xfrm>
                <a:off x="8038383" y="1342926"/>
                <a:ext cx="1046761" cy="480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𝐵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𝛽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800" b="1" i="1" dirty="0">
                  <a:latin typeface="Times New Roman" pitchFamily="18" charset="0"/>
                  <a:ea typeface="小塚明朝 Pro H" pitchFamily="18" charset="-128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2" name="テキスト ボックス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8383" y="1342926"/>
                <a:ext cx="1046761" cy="480131"/>
              </a:xfrm>
              <a:prstGeom prst="rect">
                <a:avLst/>
              </a:prstGeom>
              <a:blipFill rotWithShape="0">
                <a:blip r:embed="rId10"/>
                <a:stretch>
                  <a:fillRect r="-2339" b="-227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線コネクタ 27"/>
          <p:cNvCxnSpPr/>
          <p:nvPr/>
        </p:nvCxnSpPr>
        <p:spPr>
          <a:xfrm flipV="1">
            <a:off x="8110636" y="1714488"/>
            <a:ext cx="0" cy="3351316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prstDash val="dash"/>
            <a:miter lim="800000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4088462" y="1714488"/>
            <a:ext cx="4022174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/>
              <p:cNvSpPr txBox="1"/>
              <p:nvPr/>
            </p:nvSpPr>
            <p:spPr>
              <a:xfrm>
                <a:off x="5425003" y="3740957"/>
                <a:ext cx="1029449" cy="480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𝐴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𝛼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800" b="1" i="1" dirty="0">
                  <a:latin typeface="Times New Roman" pitchFamily="18" charset="0"/>
                  <a:ea typeface="小塚明朝 Pro H" pitchFamily="18" charset="-128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0" name="テキスト ボックス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003" y="3740957"/>
                <a:ext cx="1029449" cy="480131"/>
              </a:xfrm>
              <a:prstGeom prst="rect">
                <a:avLst/>
              </a:prstGeom>
              <a:blipFill rotWithShape="0">
                <a:blip r:embed="rId11"/>
                <a:stretch>
                  <a:fillRect r="-2367" b="-243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円弧 17"/>
          <p:cNvSpPr/>
          <p:nvPr/>
        </p:nvSpPr>
        <p:spPr>
          <a:xfrm>
            <a:off x="5196712" y="3861048"/>
            <a:ext cx="2049828" cy="1431776"/>
          </a:xfrm>
          <a:prstGeom prst="arc">
            <a:avLst>
              <a:gd name="adj1" fmla="val 1963918"/>
              <a:gd name="adj2" fmla="val 8777717"/>
            </a:avLst>
          </a:prstGeom>
          <a:ln w="12700">
            <a:solidFill>
              <a:srgbClr val="FF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/>
              <p:cNvSpPr txBox="1"/>
              <p:nvPr/>
            </p:nvSpPr>
            <p:spPr>
              <a:xfrm>
                <a:off x="6008362" y="5085184"/>
                <a:ext cx="581954" cy="4801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</m:oMath>
                  </m:oMathPara>
                </a14:m>
                <a:endParaRPr kumimoji="1" lang="ja-JP" altLang="en-US" sz="2800" b="1" i="1" dirty="0">
                  <a:solidFill>
                    <a:srgbClr val="FF0000"/>
                  </a:solidFill>
                  <a:latin typeface="Times New Roman" pitchFamily="18" charset="0"/>
                  <a:ea typeface="小塚明朝 Pro H" pitchFamily="18" charset="-128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3" name="テキスト ボックス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8362" y="5085184"/>
                <a:ext cx="581954" cy="48013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円弧 34"/>
          <p:cNvSpPr/>
          <p:nvPr/>
        </p:nvSpPr>
        <p:spPr>
          <a:xfrm>
            <a:off x="6728456" y="3859158"/>
            <a:ext cx="1607922" cy="1431776"/>
          </a:xfrm>
          <a:prstGeom prst="arc">
            <a:avLst>
              <a:gd name="adj1" fmla="val 2335477"/>
              <a:gd name="adj2" fmla="val 8430953"/>
            </a:avLst>
          </a:prstGeom>
          <a:ln w="12700">
            <a:solidFill>
              <a:srgbClr val="FF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/>
              <p:cNvSpPr txBox="1"/>
              <p:nvPr/>
            </p:nvSpPr>
            <p:spPr>
              <a:xfrm>
                <a:off x="7335226" y="5085184"/>
                <a:ext cx="487378" cy="4801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𝑛</m:t>
                      </m:r>
                    </m:oMath>
                  </m:oMathPara>
                </a14:m>
                <a:endParaRPr kumimoji="1" lang="ja-JP" altLang="en-US" sz="2800" b="1" i="1" dirty="0">
                  <a:solidFill>
                    <a:srgbClr val="FF0000"/>
                  </a:solidFill>
                  <a:latin typeface="Times New Roman" pitchFamily="18" charset="0"/>
                  <a:ea typeface="小塚明朝 Pro H" pitchFamily="18" charset="-128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" name="テキスト ボックス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5226" y="5085184"/>
                <a:ext cx="487378" cy="48013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円弧 37"/>
          <p:cNvSpPr/>
          <p:nvPr/>
        </p:nvSpPr>
        <p:spPr>
          <a:xfrm>
            <a:off x="3847324" y="2611751"/>
            <a:ext cx="817021" cy="1393313"/>
          </a:xfrm>
          <a:prstGeom prst="arc">
            <a:avLst>
              <a:gd name="adj1" fmla="val 6291211"/>
              <a:gd name="adj2" fmla="val 15415401"/>
            </a:avLst>
          </a:prstGeom>
          <a:ln w="12700">
            <a:solidFill>
              <a:srgbClr val="FF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/>
              <p:cNvSpPr txBox="1"/>
              <p:nvPr/>
            </p:nvSpPr>
            <p:spPr>
              <a:xfrm>
                <a:off x="3509394" y="3028470"/>
                <a:ext cx="581954" cy="4801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</m:oMath>
                  </m:oMathPara>
                </a14:m>
                <a:endParaRPr kumimoji="1" lang="ja-JP" altLang="en-US" sz="2800" b="1" i="1" dirty="0">
                  <a:solidFill>
                    <a:srgbClr val="FF0000"/>
                  </a:solidFill>
                  <a:latin typeface="Times New Roman" pitchFamily="18" charset="0"/>
                  <a:ea typeface="小塚明朝 Pro H" pitchFamily="18" charset="-128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9" name="テキスト ボックス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9394" y="3028470"/>
                <a:ext cx="581954" cy="48013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円弧 43"/>
          <p:cNvSpPr/>
          <p:nvPr/>
        </p:nvSpPr>
        <p:spPr>
          <a:xfrm>
            <a:off x="3844738" y="1685389"/>
            <a:ext cx="817021" cy="997583"/>
          </a:xfrm>
          <a:prstGeom prst="arc">
            <a:avLst>
              <a:gd name="adj1" fmla="val 6291211"/>
              <a:gd name="adj2" fmla="val 15415401"/>
            </a:avLst>
          </a:prstGeom>
          <a:ln w="12700">
            <a:solidFill>
              <a:srgbClr val="FF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/>
              <p:cNvSpPr txBox="1"/>
              <p:nvPr/>
            </p:nvSpPr>
            <p:spPr>
              <a:xfrm>
                <a:off x="3574132" y="1929053"/>
                <a:ext cx="487378" cy="4801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𝑛</m:t>
                      </m:r>
                    </m:oMath>
                  </m:oMathPara>
                </a14:m>
                <a:endParaRPr kumimoji="1" lang="ja-JP" altLang="en-US" sz="2800" b="1" i="1" dirty="0">
                  <a:solidFill>
                    <a:srgbClr val="FF0000"/>
                  </a:solidFill>
                  <a:latin typeface="Times New Roman" pitchFamily="18" charset="0"/>
                  <a:ea typeface="小塚明朝 Pro H" pitchFamily="18" charset="-128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テキスト ボックス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132" y="1929053"/>
                <a:ext cx="487378" cy="480131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正方形/長方形 19"/>
              <p:cNvSpPr/>
              <p:nvPr/>
            </p:nvSpPr>
            <p:spPr>
              <a:xfrm>
                <a:off x="8424395" y="1956271"/>
                <a:ext cx="2985748" cy="22270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𝑏𝑖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altLang="ja-JP" sz="2800" b="0" i="1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𝑑𝑖</m:t>
                      </m:r>
                    </m:oMath>
                  </m:oMathPara>
                </a14:m>
                <a:endParaRPr lang="en-US" altLang="ja-JP" sz="2800" b="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sz="2800" i="1">
                          <a:latin typeface="Cambria Math" panose="02040503050406030204" pitchFamily="18" charset="0"/>
                        </a:rPr>
                        <m:t>は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sz="2800" i="1">
                          <a:latin typeface="Cambria Math" panose="02040503050406030204" pitchFamily="18" charset="0"/>
                        </a:rPr>
                        <m:t>と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ja-JP" altLang="en-US" sz="2800" i="1">
                          <a:latin typeface="Cambria Math" panose="02040503050406030204" pitchFamily="18" charset="0"/>
                        </a:rPr>
                        <m:t>を</m:t>
                      </m:r>
                      <m:r>
                        <a:rPr lang="ja-JP" altLang="en-US" sz="2800" i="1" smtClean="0">
                          <a:latin typeface="Cambria Math" panose="02040503050406030204" pitchFamily="18" charset="0"/>
                        </a:rPr>
                        <m:t>結ぶ線分</m:t>
                      </m:r>
                      <m:r>
                        <a:rPr lang="ja-JP" altLang="en-US" sz="2800" i="1">
                          <a:latin typeface="Cambria Math" panose="02040503050406030204" pitchFamily="18" charset="0"/>
                        </a:rPr>
                        <m:t>を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ja-JP" altLang="en-US" sz="2800" i="1">
                          <a:latin typeface="Cambria Math" panose="02040503050406030204" pitchFamily="18" charset="0"/>
                        </a:rPr>
                        <m:t>に</m:t>
                      </m:r>
                      <m:r>
                        <a:rPr lang="ja-JP" altLang="en-US" sz="2800" i="1" smtClean="0">
                          <a:latin typeface="Cambria Math" panose="02040503050406030204" pitchFamily="18" charset="0"/>
                        </a:rPr>
                        <m:t>内分する</m:t>
                      </m:r>
                      <m:r>
                        <a:rPr lang="ja-JP" altLang="en-US" sz="2800" i="1">
                          <a:latin typeface="Cambria Math" panose="02040503050406030204" pitchFamily="18" charset="0"/>
                        </a:rPr>
                        <m:t>点</m:t>
                      </m:r>
                    </m:oMath>
                  </m:oMathPara>
                </a14:m>
                <a:endParaRPr lang="ja-JP" altLang="en-US" sz="28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0" name="正方形/長方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4395" y="1956271"/>
                <a:ext cx="2985748" cy="222708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正方形/長方形 45"/>
              <p:cNvSpPr/>
              <p:nvPr/>
            </p:nvSpPr>
            <p:spPr>
              <a:xfrm>
                <a:off x="3646140" y="5607592"/>
                <a:ext cx="7783729" cy="9177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𝑛𝑎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𝑚𝑐</m:t>
                          </m:r>
                        </m:num>
                        <m:den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𝑛𝑏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𝑚𝑑</m:t>
                          </m:r>
                        </m:num>
                        <m:den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46" name="正方形/長方形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6140" y="5607592"/>
                <a:ext cx="7783729" cy="91775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1226093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26" grpId="0"/>
      <p:bldP spid="27" grpId="0"/>
      <p:bldP spid="37" grpId="0"/>
      <p:bldP spid="40" grpId="0"/>
      <p:bldP spid="41" grpId="0"/>
      <p:bldP spid="42" grpId="0"/>
      <p:bldP spid="30" grpId="0"/>
      <p:bldP spid="18" grpId="0" animBg="1"/>
      <p:bldP spid="43" grpId="0" animBg="1"/>
      <p:bldP spid="35" grpId="0" animBg="1"/>
      <p:bldP spid="36" grpId="0" animBg="1"/>
      <p:bldP spid="38" grpId="0" animBg="1"/>
      <p:bldP spid="39" grpId="0" animBg="1"/>
      <p:bldP spid="44" grpId="0" animBg="1"/>
      <p:bldP spid="45" grpId="0" animBg="1"/>
      <p:bldP spid="20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内分点、外分点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と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する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。</m:t>
                      </m:r>
                    </m:oMath>
                  </m:oMathPara>
                </a14:m>
                <a:endParaRPr lang="en-US" altLang="ja-JP" b="0" i="1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線分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b="0" i="0" smtClean="0">
                        <a:latin typeface="Cambria Math" panose="02040503050406030204" pitchFamily="18" charset="0"/>
                      </a:rPr>
                      <m:t>AB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を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altLang="ja-JP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に</m:t>
                    </m:r>
                    <m:r>
                      <a:rPr lang="ja-JP" altLang="en-US" i="1" smtClean="0">
                        <a:latin typeface="Cambria Math" panose="02040503050406030204" pitchFamily="18" charset="0"/>
                      </a:rPr>
                      <m:t>内分する点を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表す複素数は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num>
                      <m:den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altLang="ja-JP" i="1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ja-JP" altLang="en-US" i="1" smtClean="0">
                        <a:latin typeface="Cambria Math" panose="02040503050406030204" pitchFamily="18" charset="0"/>
                      </a:rPr>
                      <m:t>特に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線分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>
                        <a:latin typeface="Cambria Math" panose="02040503050406030204" pitchFamily="18" charset="0"/>
                      </a:rPr>
                      <m:t>AB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 </m:t>
                    </m:r>
                    <m:r>
                      <a:rPr lang="ja-JP" altLang="en-US" i="1" smtClean="0">
                        <a:latin typeface="Cambria Math" panose="02040503050406030204" pitchFamily="18" charset="0"/>
                      </a:rPr>
                      <m:t>の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中点を表す複素数は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num>
                      <m:den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altLang="ja-JP" i="1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線分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>
                        <a:latin typeface="Cambria Math" panose="02040503050406030204" pitchFamily="18" charset="0"/>
                      </a:rPr>
                      <m:t>AB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 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を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altLang="ja-JP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 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に外分する点を表す複素数は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num>
                      <m:den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altLang="ja-JP" i="1" dirty="0"/>
              </a:p>
              <a:p>
                <a:pPr marL="514350" indent="-514350">
                  <a:buFont typeface="+mj-lt"/>
                  <a:buAutoNum type="arabicPeriod"/>
                </a:pPr>
                <a:endParaRPr lang="en-US" altLang="ja-JP" i="1" dirty="0"/>
              </a:p>
              <a:p>
                <a:pPr marL="0" indent="0">
                  <a:buNone/>
                </a:pPr>
                <a:endParaRPr lang="en-US" altLang="ja-JP" i="1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5403265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練習問題２２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20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　次の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𝛼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𝛽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ja-JP" altLang="en-US" sz="32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について、</m:t>
                      </m:r>
                    </m:oMath>
                  </m:oMathPara>
                </a14:m>
                <a:endParaRPr lang="en-US" altLang="ja-JP" sz="3200" i="1" dirty="0" smtClean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２点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𝛼</m:t>
                          </m:r>
                        </m:e>
                      </m:d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,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𝛽</m:t>
                          </m:r>
                        </m:e>
                      </m:d>
                      <m:r>
                        <a:rPr lang="ja-JP" altLang="en-US" sz="32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を</m:t>
                      </m:r>
                      <m:r>
                        <a:rPr lang="ja-JP" altLang="en-US" sz="320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結ぶ線分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𝐴𝐵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ja-JP" altLang="en-US" sz="320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を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4:3</m:t>
                      </m:r>
                      <m:r>
                        <a:rPr lang="ja-JP" altLang="en-US" sz="32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に</m:t>
                      </m:r>
                      <m:r>
                        <a:rPr lang="ja-JP" altLang="en-US" sz="320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内分する点</m:t>
                      </m:r>
                      <m:r>
                        <a:rPr lang="ja-JP" altLang="en-US" sz="32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、</m:t>
                      </m:r>
                      <m:r>
                        <a:rPr lang="ja-JP" altLang="en-US" sz="320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外分する点を</m:t>
                      </m:r>
                      <m:r>
                        <a:rPr lang="ja-JP" altLang="en-US" sz="32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表す</m:t>
                      </m:r>
                      <m:r>
                        <a:rPr lang="ja-JP" altLang="en-US" sz="320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複素数を</m:t>
                      </m:r>
                      <m:r>
                        <a:rPr lang="ja-JP" altLang="en-US" sz="32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、</m:t>
                      </m:r>
                    </m:oMath>
                  </m:oMathPara>
                </a14:m>
                <a:endParaRPr lang="en-US" altLang="ja-JP" sz="3200" i="1" dirty="0" smtClean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20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それぞれ求めよ。</m:t>
                      </m:r>
                    </m:oMath>
                  </m:oMathPara>
                </a14:m>
                <a:endParaRPr lang="en-US" altLang="ja-JP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𝛼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=1+5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𝑖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𝛽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=3</m:t>
                      </m:r>
                      <m:r>
                        <a:rPr lang="ja-JP" altLang="en-US" sz="32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　</m:t>
                      </m:r>
                      <m:d>
                        <m:dPr>
                          <m:ctrlP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e>
                      </m:d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𝛼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=5−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𝑖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𝛽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=−2(1−3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𝑖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altLang="ja-JP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endParaRPr lang="en-US" altLang="ja-JP" sz="32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7657893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練習問題２２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𝛼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=1+5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𝑖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𝛽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=3</m:t>
                      </m:r>
                    </m:oMath>
                  </m:oMathPara>
                </a14:m>
                <a:endParaRPr lang="en-US" altLang="ja-JP" sz="3200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endParaRPr lang="en-US" altLang="ja-JP" sz="3200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内分点</m:t>
                      </m:r>
                      <m:r>
                        <a:rPr lang="ja-JP" altLang="en-US" sz="32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：</m:t>
                      </m:r>
                      <m:f>
                        <m:fPr>
                          <m:ctrlP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en-US" altLang="ja-JP" sz="3200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3200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1+5</m:t>
                              </m:r>
                              <m:r>
                                <a:rPr lang="en-US" altLang="ja-JP" sz="3200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+4⋅3</m:t>
                          </m:r>
                        </m:num>
                        <m:den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4+3</m:t>
                          </m:r>
                        </m:den>
                      </m:f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ja-JP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15+15</m:t>
                          </m:r>
                          <m:r>
                            <a:rPr lang="en-US" altLang="ja-JP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altLang="ja-JP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altLang="ja-JP" sz="3200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endParaRPr lang="en-US" altLang="ja-JP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外分点</m:t>
                      </m:r>
                      <m:r>
                        <a:rPr lang="ja-JP" altLang="en-US" sz="32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：</m:t>
                      </m:r>
                      <m:f>
                        <m:fPr>
                          <m:ctrlPr>
                            <a:rPr lang="en-US" altLang="ja-JP" sz="3200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altLang="ja-JP" sz="3200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en-US" altLang="ja-JP" sz="3200" i="1" dirty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3200" i="1" dirty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1+5</m:t>
                              </m:r>
                              <m:r>
                                <a:rPr lang="en-US" altLang="ja-JP" sz="3200" i="1" dirty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altLang="ja-JP" sz="3200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+4⋅3</m:t>
                          </m:r>
                        </m:num>
                        <m:den>
                          <m:r>
                            <a:rPr lang="en-US" altLang="ja-JP" sz="3200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4</m:t>
                          </m:r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altLang="ja-JP" sz="3200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ja-JP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ja-JP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9−15</m:t>
                      </m:r>
                      <m:r>
                        <a:rPr lang="en-US" altLang="ja-JP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𝑖</m:t>
                      </m:r>
                    </m:oMath>
                  </m:oMathPara>
                </a14:m>
                <a:endParaRPr lang="en-US" altLang="ja-JP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endParaRPr lang="en-US" altLang="ja-JP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6045890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練習問題２２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e>
                      </m:d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𝛼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=5−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𝑖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𝛽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=−2(1−3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𝑖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altLang="ja-JP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endParaRPr lang="en-US" altLang="ja-JP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内分点：</m:t>
                      </m:r>
                      <m:f>
                        <m:fPr>
                          <m:ctrlPr>
                            <a:rPr lang="en-US" altLang="ja-JP" sz="3200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ja-JP" sz="3200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en-US" altLang="ja-JP" sz="3200" i="1" dirty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3200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5−</m:t>
                              </m:r>
                              <m:r>
                                <a:rPr lang="en-US" altLang="ja-JP" sz="3200" i="1" dirty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altLang="ja-JP" sz="3200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4⋅</m:t>
                          </m:r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2(1−3</m:t>
                          </m:r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ja-JP" sz="3200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4+3</m:t>
                          </m:r>
                        </m:den>
                      </m:f>
                      <m:r>
                        <a:rPr lang="en-US" altLang="ja-JP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7+21</m:t>
                          </m:r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7</m:t>
                          </m:r>
                        </m:den>
                      </m:f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ja-JP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1+3</m:t>
                      </m:r>
                      <m:r>
                        <a:rPr lang="en-US" altLang="ja-JP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𝑖</m:t>
                      </m:r>
                    </m:oMath>
                  </m:oMathPara>
                </a14:m>
                <a:endParaRPr lang="en-US" altLang="ja-JP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endParaRPr lang="en-US" altLang="ja-JP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外分点：</m:t>
                      </m:r>
                      <m:f>
                        <m:fPr>
                          <m:ctrlPr>
                            <a:rPr lang="en-US" altLang="ja-JP" sz="3200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ja-JP" sz="3200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−3</m:t>
                          </m:r>
                          <m:d>
                            <m:dPr>
                              <m:ctrlPr>
                                <a:rPr lang="en-US" altLang="ja-JP" sz="3200" i="1" dirty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3200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5−</m:t>
                              </m:r>
                              <m:r>
                                <a:rPr lang="en-US" altLang="ja-JP" sz="3200" i="1" dirty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altLang="ja-JP" sz="3200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4⋅</m:t>
                          </m:r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2(1−3</m:t>
                          </m:r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ja-JP" sz="3200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4−3</m:t>
                          </m:r>
                        </m:den>
                      </m:f>
                      <m:r>
                        <a:rPr lang="en-US" altLang="ja-JP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ja-JP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−23+27</m:t>
                      </m:r>
                      <m:r>
                        <a:rPr lang="en-US" altLang="ja-JP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𝑖</m:t>
                      </m:r>
                    </m:oMath>
                  </m:oMathPara>
                </a14:m>
                <a:endParaRPr lang="en-US" altLang="ja-JP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endParaRPr lang="en-US" altLang="ja-JP" sz="32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7032329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b="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三角形の重心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593436" y="1600200"/>
                <a:ext cx="3348847" cy="4572000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endParaRPr lang="en-US" altLang="ja-JP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点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を頂点とする</m:t>
                      </m:r>
                    </m:oMath>
                  </m:oMathPara>
                </a14:m>
                <a:endParaRPr lang="en-US" altLang="ja-JP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 dirty="0">
                          <a:latin typeface="Cambria Math" panose="02040503050406030204" pitchFamily="18" charset="0"/>
                        </a:rPr>
                        <m:t>三角形の</m:t>
                      </m:r>
                      <m:r>
                        <a:rPr lang="ja-JP" altLang="en-US" i="1" dirty="0" smtClean="0">
                          <a:latin typeface="Cambria Math" panose="02040503050406030204" pitchFamily="18" charset="0"/>
                        </a:rPr>
                        <m:t>重心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</a:rPr>
                        <m:t>につ</m:t>
                      </m:r>
                      <m:r>
                        <a:rPr lang="ja-JP" altLang="en-US" i="1" dirty="0" smtClean="0">
                          <a:latin typeface="Cambria Math" panose="02040503050406030204" pitchFamily="18" charset="0"/>
                        </a:rPr>
                        <m:t>い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</a:rPr>
                        <m:t>て</m:t>
                      </m:r>
                      <m:r>
                        <a:rPr lang="ja-JP" altLang="en-US" i="1" dirty="0" smtClean="0">
                          <a:latin typeface="Cambria Math" panose="02040503050406030204" pitchFamily="18" charset="0"/>
                        </a:rPr>
                        <m:t>、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</a:rPr>
                        <m:t>次の等式を</m:t>
                      </m:r>
                    </m:oMath>
                  </m:oMathPara>
                </a14:m>
                <a:endParaRPr lang="en-US" altLang="ja-JP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i="1" dirty="0" smtClean="0">
                          <a:latin typeface="Cambria Math" panose="02040503050406030204" pitchFamily="18" charset="0"/>
                        </a:rPr>
                        <m:t>証明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</a:rPr>
                        <m:t>せよ。</m:t>
                      </m:r>
                    </m:oMath>
                  </m:oMathPara>
                </a14:m>
                <a:endParaRPr lang="en-US" altLang="ja-JP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ja-JP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altLang="ja-JP" i="1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3436" y="1600200"/>
                <a:ext cx="3348847" cy="4572000"/>
              </a:xfrm>
              <a:blipFill rotWithShape="0">
                <a:blip r:embed="rId3"/>
                <a:stretch>
                  <a:fillRect l="-1455" r="-10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二等辺三角形 10"/>
          <p:cNvSpPr/>
          <p:nvPr/>
        </p:nvSpPr>
        <p:spPr>
          <a:xfrm rot="2035171">
            <a:off x="6463322" y="1373906"/>
            <a:ext cx="4118728" cy="3988487"/>
          </a:xfrm>
          <a:prstGeom prst="triangle">
            <a:avLst>
              <a:gd name="adj" fmla="val 49948"/>
            </a:avLst>
          </a:prstGeom>
          <a:solidFill>
            <a:schemeClr val="bg1"/>
          </a:solidFill>
          <a:ln w="38100"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/>
          <p:cNvCxnSpPr>
            <a:stCxn id="11" idx="2"/>
            <a:endCxn id="11" idx="5"/>
          </p:cNvCxnSpPr>
          <p:nvPr/>
        </p:nvCxnSpPr>
        <p:spPr>
          <a:xfrm>
            <a:off x="5700937" y="3873835"/>
            <a:ext cx="3675313" cy="68308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stCxn id="11" idx="0"/>
            <a:endCxn id="11" idx="3"/>
          </p:cNvCxnSpPr>
          <p:nvPr/>
        </p:nvCxnSpPr>
        <p:spPr>
          <a:xfrm flipH="1">
            <a:off x="7408065" y="1712087"/>
            <a:ext cx="2225687" cy="3309735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>
            <a:stCxn id="11" idx="4"/>
            <a:endCxn id="11" idx="1"/>
          </p:cNvCxnSpPr>
          <p:nvPr/>
        </p:nvCxnSpPr>
        <p:spPr>
          <a:xfrm flipH="1" flipV="1">
            <a:off x="7667344" y="2792961"/>
            <a:ext cx="1451405" cy="3379239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/>
              <p:cNvSpPr txBox="1"/>
              <p:nvPr/>
            </p:nvSpPr>
            <p:spPr>
              <a:xfrm>
                <a:off x="9550796" y="1244236"/>
                <a:ext cx="514885" cy="480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1" i="1" smtClean="0">
                          <a:latin typeface="Cambria Math" panose="02040503050406030204" pitchFamily="18" charset="0"/>
                          <a:ea typeface="小塚明朝 Pro H" pitchFamily="18" charset="-128"/>
                          <a:cs typeface="Times New Roman" pitchFamily="18" charset="0"/>
                        </a:rPr>
                        <m:t>𝜶</m:t>
                      </m:r>
                    </m:oMath>
                  </m:oMathPara>
                </a14:m>
                <a:endParaRPr kumimoji="1" lang="ja-JP" altLang="en-US" sz="2800" b="1" i="1" dirty="0">
                  <a:latin typeface="Times New Roman" pitchFamily="18" charset="0"/>
                  <a:ea typeface="小塚明朝 Pro H" pitchFamily="18" charset="-128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4" name="テキスト ボックス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0796" y="1244236"/>
                <a:ext cx="514885" cy="4801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/>
              <p:cNvSpPr txBox="1"/>
              <p:nvPr/>
            </p:nvSpPr>
            <p:spPr>
              <a:xfrm>
                <a:off x="5198569" y="3702077"/>
                <a:ext cx="518091" cy="480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1" i="1" smtClean="0">
                          <a:latin typeface="Cambria Math" panose="02040503050406030204" pitchFamily="18" charset="0"/>
                          <a:ea typeface="小塚明朝 Pro H" pitchFamily="18" charset="-128"/>
                          <a:cs typeface="Times New Roman" pitchFamily="18" charset="0"/>
                        </a:rPr>
                        <m:t>𝜷</m:t>
                      </m:r>
                    </m:oMath>
                  </m:oMathPara>
                </a14:m>
                <a:endParaRPr kumimoji="1" lang="ja-JP" altLang="en-US" sz="2800" b="1" i="1" dirty="0">
                  <a:latin typeface="Times New Roman" pitchFamily="18" charset="0"/>
                  <a:ea typeface="小塚明朝 Pro H" pitchFamily="18" charset="-128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5" name="テキスト ボックス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569" y="3702077"/>
                <a:ext cx="518091" cy="480131"/>
              </a:xfrm>
              <a:prstGeom prst="rect">
                <a:avLst/>
              </a:prstGeom>
              <a:blipFill rotWithShape="0">
                <a:blip r:embed="rId5"/>
                <a:stretch>
                  <a:fillRect l="-4706" r="-4706" b="-215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/>
              <p:cNvSpPr txBox="1"/>
              <p:nvPr/>
            </p:nvSpPr>
            <p:spPr>
              <a:xfrm>
                <a:off x="8874214" y="6073933"/>
                <a:ext cx="490840" cy="480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1" i="1" smtClean="0">
                          <a:latin typeface="Cambria Math" panose="02040503050406030204" pitchFamily="18" charset="0"/>
                          <a:ea typeface="小塚明朝 Pro H" pitchFamily="18" charset="-128"/>
                          <a:cs typeface="Times New Roman" pitchFamily="18" charset="0"/>
                        </a:rPr>
                        <m:t>𝜸</m:t>
                      </m:r>
                    </m:oMath>
                  </m:oMathPara>
                </a14:m>
                <a:endParaRPr kumimoji="1" lang="ja-JP" altLang="en-US" sz="2800" b="1" i="1" dirty="0">
                  <a:latin typeface="Times New Roman" pitchFamily="18" charset="0"/>
                  <a:ea typeface="小塚明朝 Pro H" pitchFamily="18" charset="-128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" name="テキスト ボックス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4214" y="6073933"/>
                <a:ext cx="490840" cy="480131"/>
              </a:xfrm>
              <a:prstGeom prst="rect">
                <a:avLst/>
              </a:prstGeom>
              <a:blipFill rotWithShape="0">
                <a:blip r:embed="rId6"/>
                <a:stretch>
                  <a:fillRect b="-113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/>
              <p:cNvSpPr txBox="1"/>
              <p:nvPr/>
            </p:nvSpPr>
            <p:spPr>
              <a:xfrm flipH="1">
                <a:off x="7894612" y="3380917"/>
                <a:ext cx="576064" cy="480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1" i="1" smtClean="0">
                          <a:latin typeface="Cambria Math" panose="02040503050406030204" pitchFamily="18" charset="0"/>
                          <a:ea typeface="小塚明朝 Pro H" pitchFamily="18" charset="-128"/>
                          <a:cs typeface="Times New Roman" pitchFamily="18" charset="0"/>
                        </a:rPr>
                        <m:t>𝜹</m:t>
                      </m:r>
                    </m:oMath>
                  </m:oMathPara>
                </a14:m>
                <a:endParaRPr kumimoji="1" lang="ja-JP" altLang="en-US" sz="2800" b="1" i="1" dirty="0">
                  <a:latin typeface="Times New Roman" pitchFamily="18" charset="0"/>
                  <a:ea typeface="小塚明朝 Pro H" pitchFamily="18" charset="-128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7" name="テキスト ボックス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894612" y="3380917"/>
                <a:ext cx="576064" cy="4801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円/楕円 28"/>
          <p:cNvSpPr/>
          <p:nvPr/>
        </p:nvSpPr>
        <p:spPr>
          <a:xfrm>
            <a:off x="6670476" y="3234040"/>
            <a:ext cx="122952" cy="122952"/>
          </a:xfrm>
          <a:prstGeom prst="ellipse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8460402" y="2256324"/>
            <a:ext cx="122952" cy="122952"/>
          </a:xfrm>
          <a:prstGeom prst="ellipse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乗算記号 29"/>
          <p:cNvSpPr/>
          <p:nvPr/>
        </p:nvSpPr>
        <p:spPr>
          <a:xfrm>
            <a:off x="9386142" y="2811840"/>
            <a:ext cx="216024" cy="216024"/>
          </a:xfrm>
          <a:prstGeom prst="mathMultiply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乗算記号 41"/>
          <p:cNvSpPr/>
          <p:nvPr/>
        </p:nvSpPr>
        <p:spPr>
          <a:xfrm>
            <a:off x="9139296" y="4869160"/>
            <a:ext cx="216024" cy="216024"/>
          </a:xfrm>
          <a:prstGeom prst="mathMultiply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等号 30"/>
          <p:cNvSpPr/>
          <p:nvPr/>
        </p:nvSpPr>
        <p:spPr>
          <a:xfrm rot="7200000">
            <a:off x="6466806" y="4352750"/>
            <a:ext cx="288032" cy="288032"/>
          </a:xfrm>
          <a:prstGeom prst="mathEqual">
            <a:avLst>
              <a:gd name="adj1" fmla="val 8387"/>
              <a:gd name="adj2" fmla="val 16804"/>
            </a:avLst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3" name="等号 42"/>
          <p:cNvSpPr/>
          <p:nvPr/>
        </p:nvSpPr>
        <p:spPr>
          <a:xfrm rot="7200000">
            <a:off x="8057922" y="5392510"/>
            <a:ext cx="288032" cy="288032"/>
          </a:xfrm>
          <a:prstGeom prst="mathEqual">
            <a:avLst>
              <a:gd name="adj1" fmla="val 8387"/>
              <a:gd name="adj2" fmla="val 16804"/>
            </a:avLst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円弧 32"/>
          <p:cNvSpPr/>
          <p:nvPr/>
        </p:nvSpPr>
        <p:spPr>
          <a:xfrm rot="2227370">
            <a:off x="4248902" y="2039085"/>
            <a:ext cx="4126614" cy="2757948"/>
          </a:xfrm>
          <a:prstGeom prst="arc">
            <a:avLst>
              <a:gd name="adj1" fmla="val 20295767"/>
              <a:gd name="adj2" fmla="val 1148212"/>
            </a:avLst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4" name="円弧 53"/>
          <p:cNvSpPr/>
          <p:nvPr/>
        </p:nvSpPr>
        <p:spPr>
          <a:xfrm rot="2227370">
            <a:off x="2576343" y="-1722819"/>
            <a:ext cx="7348445" cy="5389095"/>
          </a:xfrm>
          <a:prstGeom prst="arc">
            <a:avLst>
              <a:gd name="adj1" fmla="val 20131635"/>
              <a:gd name="adj2" fmla="val 1177376"/>
            </a:avLst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/>
              <p:cNvSpPr txBox="1"/>
              <p:nvPr/>
            </p:nvSpPr>
            <p:spPr>
              <a:xfrm>
                <a:off x="8819828" y="3017522"/>
                <a:ext cx="489236" cy="4801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1" i="1" smtClean="0">
                          <a:latin typeface="Cambria Math" panose="02040503050406030204" pitchFamily="18" charset="0"/>
                          <a:ea typeface="小塚明朝 Pro H" pitchFamily="18" charset="-128"/>
                          <a:cs typeface="Times New Roman" pitchFamily="18" charset="0"/>
                        </a:rPr>
                        <m:t>𝟐</m:t>
                      </m:r>
                    </m:oMath>
                  </m:oMathPara>
                </a14:m>
                <a:endParaRPr kumimoji="1" lang="ja-JP" altLang="en-US" sz="2800" b="1" i="1" dirty="0">
                  <a:latin typeface="Times New Roman" pitchFamily="18" charset="0"/>
                  <a:ea typeface="小塚明朝 Pro H" pitchFamily="18" charset="-128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5" name="テキスト ボックス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9828" y="3017522"/>
                <a:ext cx="489236" cy="48013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/>
              <p:cNvSpPr txBox="1"/>
              <p:nvPr/>
            </p:nvSpPr>
            <p:spPr>
              <a:xfrm>
                <a:off x="7804358" y="4449004"/>
                <a:ext cx="489236" cy="4801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1" i="1" smtClean="0">
                          <a:latin typeface="Cambria Math" panose="02040503050406030204" pitchFamily="18" charset="0"/>
                          <a:ea typeface="小塚明朝 Pro H" pitchFamily="18" charset="-128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kumimoji="1" lang="ja-JP" altLang="en-US" sz="2800" b="1" i="1" dirty="0">
                  <a:latin typeface="Times New Roman" pitchFamily="18" charset="0"/>
                  <a:ea typeface="小塚明朝 Pro H" pitchFamily="18" charset="-128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6" name="テキスト ボックス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4358" y="4449004"/>
                <a:ext cx="489236" cy="48013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2731122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4" grpId="0"/>
      <p:bldP spid="35" grpId="0"/>
      <p:bldP spid="36" grpId="0"/>
      <p:bldP spid="37" grpId="0"/>
      <p:bldP spid="29" grpId="0" animBg="1"/>
      <p:bldP spid="39" grpId="0" animBg="1"/>
      <p:bldP spid="30" grpId="0" animBg="1"/>
      <p:bldP spid="42" grpId="0" animBg="1"/>
      <p:bldP spid="31" grpId="0" animBg="1"/>
      <p:bldP spid="43" grpId="0" animBg="1"/>
      <p:bldP spid="33" grpId="0" animBg="1"/>
      <p:bldP spid="54" grpId="0" animBg="1"/>
      <p:bldP spid="55" grpId="0" animBg="1"/>
      <p:bldP spid="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三角形の重心（証明）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20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　</m:t>
                      </m:r>
                      <m:r>
                        <a:rPr lang="ja-JP" altLang="en-US" sz="32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証</m:t>
                      </m:r>
                      <m:r>
                        <a:rPr lang="ja-JP" altLang="en-US" sz="320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）</m:t>
                      </m:r>
                    </m:oMath>
                  </m:oMathPara>
                </a14:m>
                <a:endParaRPr lang="en-US" altLang="ja-JP" sz="3200" i="1" dirty="0" smtClean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𝛼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𝛽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ja-JP" altLang="en-US" sz="32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の</m:t>
                      </m:r>
                      <m:r>
                        <a:rPr lang="ja-JP" altLang="en-US" sz="320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中点</m:t>
                      </m:r>
                      <m:r>
                        <a:rPr lang="ja-JP" altLang="en-US" sz="32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は</m:t>
                      </m:r>
                      <m:f>
                        <m:fPr>
                          <m:ctrlP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𝛼</m:t>
                          </m:r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ja-JP" altLang="en-US" sz="32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と</m:t>
                      </m:r>
                      <m:r>
                        <a:rPr lang="ja-JP" altLang="en-US" sz="320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表される</m:t>
                      </m:r>
                      <m:r>
                        <a:rPr lang="ja-JP" altLang="en-US" sz="32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。</m:t>
                      </m:r>
                    </m:oMath>
                  </m:oMathPara>
                </a14:m>
                <a:endParaRPr lang="en-US" altLang="ja-JP" sz="3200" i="1" dirty="0" smtClean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𝛿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ja-JP" altLang="en-US" sz="32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は</m:t>
                      </m:r>
                      <m:r>
                        <a:rPr lang="ja-JP" altLang="en-US" sz="320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この中点</m:t>
                      </m:r>
                      <m:r>
                        <a:rPr lang="ja-JP" altLang="en-US" sz="32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と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𝛾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ja-JP" altLang="en-US" sz="32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を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1:2 </m:t>
                      </m:r>
                      <m:r>
                        <a:rPr lang="ja-JP" altLang="en-US" sz="32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に</m:t>
                      </m:r>
                      <m:r>
                        <a:rPr lang="ja-JP" altLang="en-US" sz="320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内分する点</m:t>
                      </m:r>
                      <m:r>
                        <a:rPr lang="ja-JP" altLang="en-US" sz="32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であるから、</m:t>
                      </m:r>
                    </m:oMath>
                  </m:oMathPara>
                </a14:m>
                <a:endParaRPr lang="en-US" altLang="ja-JP" sz="3200" i="1" dirty="0" smtClean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endParaRPr lang="en-US" altLang="ja-JP" sz="3200" i="1" dirty="0" smtClean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𝛿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2⋅</m:t>
                          </m:r>
                          <m:f>
                            <m:fPr>
                              <m:ctrlPr>
                                <a:rPr lang="en-US" altLang="ja-JP" sz="32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altLang="ja-JP" sz="3200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3200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𝛼</m:t>
                                  </m:r>
                                  <m:r>
                                    <a:rPr lang="en-US" altLang="ja-JP" sz="3200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+</m:t>
                                  </m:r>
                                  <m:r>
                                    <a:rPr lang="en-US" altLang="ja-JP" sz="3200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𝛽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ja-JP" sz="32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+1⋅</m:t>
                          </m:r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1+2</m:t>
                          </m:r>
                        </m:den>
                      </m:f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altLang="ja-JP" sz="32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32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𝛼</m:t>
                              </m:r>
                              <m:r>
                                <a:rPr lang="en-US" altLang="ja-JP" sz="32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+</m:t>
                              </m:r>
                              <m:r>
                                <a:rPr lang="en-US" altLang="ja-JP" sz="32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𝛽</m:t>
                              </m:r>
                              <m:r>
                                <a:rPr lang="en-US" altLang="ja-JP" sz="32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+</m:t>
                              </m:r>
                              <m:r>
                                <a:rPr lang="en-US" altLang="ja-JP" sz="32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𝛾</m:t>
                              </m:r>
                            </m:num>
                            <m:den>
                              <m:r>
                                <a:rPr lang="en-US" altLang="ja-JP" sz="32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3</m:t>
                              </m:r>
                            </m:den>
                          </m:f>
                        </m:e>
                        <m:sub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□</m:t>
                          </m:r>
                        </m:sub>
                      </m:sSub>
                    </m:oMath>
                  </m:oMathPara>
                </a14:m>
                <a:endParaRPr lang="en-US" altLang="ja-JP" sz="3200" b="0" i="1" dirty="0" smtClean="0">
                  <a:latin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4543820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787947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Math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Math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Math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E5292F0-C5C9-4F7B-BB09-E7C460630D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TS102787947</Template>
  <TotalTime>0</TotalTime>
  <Words>514</Words>
  <Application>Microsoft Office PowerPoint</Application>
  <PresentationFormat>ユーザー設定</PresentationFormat>
  <Paragraphs>206</Paragraphs>
  <Slides>23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32" baseType="lpstr">
      <vt:lpstr>HGP創英角ﾎﾟｯﾌﾟ体</vt:lpstr>
      <vt:lpstr>HG丸ｺﾞｼｯｸM-PRO</vt:lpstr>
      <vt:lpstr>Meiryo UI</vt:lpstr>
      <vt:lpstr>小塚明朝 Pro H</vt:lpstr>
      <vt:lpstr>Arial</vt:lpstr>
      <vt:lpstr>Cambria Math</vt:lpstr>
      <vt:lpstr>Euphemia</vt:lpstr>
      <vt:lpstr>Times New Roman</vt:lpstr>
      <vt:lpstr>TS102787947</vt:lpstr>
      <vt:lpstr>数学Ⅲ</vt:lpstr>
      <vt:lpstr>複素数と図形</vt:lpstr>
      <vt:lpstr>線分の内分点</vt:lpstr>
      <vt:lpstr>内分点、外分点</vt:lpstr>
      <vt:lpstr>練習問題２２</vt:lpstr>
      <vt:lpstr>練習問題２２</vt:lpstr>
      <vt:lpstr>練習問題２２</vt:lpstr>
      <vt:lpstr>三角形の重心</vt:lpstr>
      <vt:lpstr>三角形の重心（証明）</vt:lpstr>
      <vt:lpstr>複素数と図形</vt:lpstr>
      <vt:lpstr>円の方程式</vt:lpstr>
      <vt:lpstr>練習問題２３</vt:lpstr>
      <vt:lpstr>例題（アポロニウスの円） 方程式 |z+6|=2|z|  を満たす点 z 全体は、どのような図形か。</vt:lpstr>
      <vt:lpstr>アポロニウスの円</vt:lpstr>
      <vt:lpstr>垂直二等分線</vt:lpstr>
      <vt:lpstr>練習問題２４</vt:lpstr>
      <vt:lpstr>例題</vt:lpstr>
      <vt:lpstr>例題（別解）</vt:lpstr>
      <vt:lpstr>練習問題２５</vt:lpstr>
      <vt:lpstr>半直線のなす角</vt:lpstr>
      <vt:lpstr>半直線のなす角</vt:lpstr>
      <vt:lpstr>例題（半直線のなす角）</vt:lpstr>
      <vt:lpstr>練習問題２６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2014-05-26T22:57:00Z</dcterms:created>
  <dcterms:modified xsi:type="dcterms:W3CDTF">2014-12-10T06:32:50Z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TC027879479991</vt:lpwstr>
  </property>
</Properties>
</file>