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83" r:id="rId4"/>
    <p:sldId id="344" r:id="rId5"/>
    <p:sldId id="371" r:id="rId6"/>
    <p:sldId id="343" r:id="rId7"/>
    <p:sldId id="372" r:id="rId8"/>
    <p:sldId id="365" r:id="rId9"/>
    <p:sldId id="373" r:id="rId10"/>
    <p:sldId id="374" r:id="rId11"/>
    <p:sldId id="370" r:id="rId12"/>
  </p:sldIdLst>
  <p:sldSz cx="12188825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32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1" autoAdjust="0"/>
    <p:restoredTop sz="94660"/>
  </p:normalViewPr>
  <p:slideViewPr>
    <p:cSldViewPr showGuides="1">
      <p:cViewPr varScale="1">
        <p:scale>
          <a:sx n="62" d="100"/>
          <a:sy n="62" d="100"/>
        </p:scale>
        <p:origin x="112" y="56"/>
      </p:cViewPr>
      <p:guideLst>
        <p:guide orient="horz" pos="2160"/>
        <p:guide orient="horz" pos="1008"/>
        <p:guide orient="horz" pos="3888"/>
        <p:guide orient="horz" pos="321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/>
            </a:lvl1pPr>
          </a:lstStyle>
          <a:p>
            <a:fld id="{BDB7646E-8811-423A-9C42-2CBFADA00A96}" type="datetimeFigureOut">
              <a:rPr kumimoji="1" lang="en-US" altLang="ja-JP" smtClean="0"/>
              <a:pPr/>
              <a:t>12/26/2014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/>
            </a:lvl1pPr>
          </a:lstStyle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/>
            </a:lvl1pPr>
          </a:lstStyle>
          <a:p>
            <a:fld id="{04360E59-1627-4404-ACC5-51C744AB0F27}" type="slidenum">
              <a:rPr kumimoji="1" lang="en-US" altLang="ja-JP" smtClean="0"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kumimoji="1" lang="ja-JP" sz="1200">
                <a:solidFill>
                  <a:schemeClr val="tx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kumimoji="1" lang="ja-JP"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ja-JP" altLang="en-US"/>
              <a:pPr/>
              <a:t>2014/12/26</a:t>
            </a:fld>
            <a:endParaRPr kumimoji="1" lang="ja-JP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kumimoji="1" lang="ja-JP"/>
          </a:p>
        </p:txBody>
      </p:sp>
      <p:sp>
        <p:nvSpPr>
          <p:cNvPr id="5" name="メモ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/>
              <a:t>マスター テキストのスタイルを編集するには、ここをクリック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kumimoji="1" lang="ja-JP" sz="1200">
                <a:solidFill>
                  <a:schemeClr val="tx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kumimoji="1" lang="ja-JP"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lang="ja-JP"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 7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0" name="四角形 9"/>
          <p:cNvSpPr/>
          <p:nvPr/>
        </p:nvSpPr>
        <p:spPr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1" name="四角形 10"/>
          <p:cNvSpPr/>
          <p:nvPr/>
        </p:nvSpPr>
        <p:spPr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2" name="四角形 11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13" name="直線コネクタ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四角形 13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15" name="直線コネクタ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 latinLnBrk="0">
              <a:defRPr kumimoji="1" lang="ja-JP" sz="5400"/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kumimoji="1" lang="ja-JP" sz="3200">
                <a:solidFill>
                  <a:schemeClr val="tx1"/>
                </a:solidFill>
              </a:defRPr>
            </a:lvl1pPr>
            <a:lvl2pPr marL="457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kumimoji="1" lang="ja-JP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 サブタイトルの書式設定</a:t>
            </a:r>
            <a:endParaRPr kumimoji="1" 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ja-JP" altLang="en-US"/>
              <a:pPr/>
              <a:t>2014/12/26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 latinLnBrk="0">
              <a:defRPr kumimoji="1" lang="ja-JP"/>
            </a:lvl5pPr>
            <a:lvl6pPr latinLnBrk="0">
              <a:defRPr kumimoji="1" lang="ja-JP"/>
            </a:lvl6pPr>
            <a:lvl7pPr latinLnBrk="0">
              <a:defRPr kumimoji="1" lang="ja-JP"/>
            </a:lvl7pPr>
            <a:lvl8pPr latinLnBrk="0">
              <a:defRPr kumimoji="1" lang="ja-JP"/>
            </a:lvl8pPr>
            <a:lvl9pPr latinLnBrk="0">
              <a:defRPr kumimoji="1" lang="ja-JP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2014/12/26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p:transition spd="med">
    <p:pull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8" name="四角形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0" name="四角形 9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/>
          </a:p>
        </p:txBody>
      </p:sp>
      <p:cxnSp>
        <p:nvCxnSpPr>
          <p:cNvPr id="11" name="直線コネクタ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cxnSp>
        <p:nvCxnSpPr>
          <p:cNvPr id="14" name="直線コネクタ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縦書きテキスト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2014/12/26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p:transition spd="med">
    <p:pull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800" b="1">
                <a:latin typeface="HG丸ｺﾞｼｯｸM-PRO" pitchFamily="50" charset="-128"/>
                <a:ea typeface="HG丸ｺﾞｼｯｸM-PRO" pitchFamily="50" charset="-128"/>
              </a:defRPr>
            </a:lvl1pPr>
          </a:lstStyle>
          <a:p>
            <a:r>
              <a:rPr kumimoji="1" lang="ja-JP" altLang="en-US" dirty="0" smtClean="0"/>
              <a:t>マスタ タイトルの書式設定</a:t>
            </a:r>
            <a:endParaRPr kumimoji="1" lang="ja-JP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5pPr latinLnBrk="0">
              <a:defRPr kumimoji="1" lang="ja-JP"/>
            </a:lvl5pPr>
            <a:lvl6pPr latinLnBrk="0">
              <a:defRPr kumimoji="1" lang="ja-JP"/>
            </a:lvl6pPr>
            <a:lvl7pPr latinLnBrk="0">
              <a:defRPr kumimoji="1" lang="ja-JP"/>
            </a:lvl7pPr>
            <a:lvl8pPr latinLnBrk="0">
              <a:defRPr kumimoji="1" lang="ja-JP"/>
            </a:lvl8pPr>
            <a:lvl9pPr latinLnBrk="0">
              <a:defRPr kumimoji="1" lang="ja-JP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2014/12/26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四角形 18"/>
          <p:cNvSpPr/>
          <p:nvPr/>
        </p:nvSpPr>
        <p:spPr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0" name="四角形 19"/>
          <p:cNvSpPr/>
          <p:nvPr/>
        </p:nvSpPr>
        <p:spPr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4" name="四角形 23"/>
          <p:cNvSpPr/>
          <p:nvPr/>
        </p:nvSpPr>
        <p:spPr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1" name="四角形 20"/>
          <p:cNvSpPr/>
          <p:nvPr/>
        </p:nvSpPr>
        <p:spPr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22" name="直線コネクタ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四角形 15"/>
          <p:cNvSpPr/>
          <p:nvPr/>
        </p:nvSpPr>
        <p:spPr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xtLst/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 kumimoji="1" lang="ja-JP"/>
          </a:p>
        </p:txBody>
      </p:sp>
      <p:cxnSp>
        <p:nvCxnSpPr>
          <p:cNvPr id="23" name="直線コネクタ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四角形 25"/>
          <p:cNvSpPr/>
          <p:nvPr/>
        </p:nvSpPr>
        <p:spPr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7" name="四角形 26"/>
          <p:cNvSpPr/>
          <p:nvPr/>
        </p:nvSpPr>
        <p:spPr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8" name="四角形 27"/>
          <p:cNvSpPr/>
          <p:nvPr/>
        </p:nvSpPr>
        <p:spPr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29" name="四角形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sp>
        <p:nvSpPr>
          <p:cNvPr id="30" name="四角形 29"/>
          <p:cNvSpPr/>
          <p:nvPr/>
        </p:nvSpPr>
        <p:spPr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31" name="直線コネクタ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四角形 31"/>
          <p:cNvSpPr/>
          <p:nvPr/>
        </p:nvSpPr>
        <p:spPr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/>
          </a:p>
        </p:txBody>
      </p:sp>
      <p:cxnSp>
        <p:nvCxnSpPr>
          <p:cNvPr id="33" name="直線コネクタ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C2C6F8EA-316C-41DE-B9A4-EDCC3A85ED9A}" type="datetimeFigureOut">
              <a:rPr lang="ja-JP" altLang="en-US"/>
              <a:pPr/>
              <a:t>2014/12/26</a:t>
            </a:fld>
            <a:endParaRPr kumimoji="1" 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endParaRPr kumimoji="1" lang="ja-JP"/>
          </a:p>
        </p:txBody>
      </p:sp>
      <p:sp>
        <p:nvSpPr>
          <p:cNvPr id="6" name="スライド番号プレースホルダー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 latinLnBrk="0">
              <a:defRPr kumimoji="1" lang="ja-JP" sz="5400" b="0" cap="none" baseline="0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3200">
                <a:solidFill>
                  <a:schemeClr val="tx1"/>
                </a:solidFill>
              </a:defRPr>
            </a:lvl1pPr>
            <a:lvl2pPr marL="457200" indent="0" latinLnBrk="0"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p:transition spd="med">
    <p:pull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 latinLnBrk="0">
              <a:defRPr kumimoji="1" lang="ja-JP" sz="2800"/>
            </a:lvl1pPr>
            <a:lvl2pPr latinLnBrk="0">
              <a:defRPr kumimoji="1" lang="ja-JP" sz="2400"/>
            </a:lvl2pPr>
            <a:lvl3pPr latinLnBrk="0">
              <a:defRPr kumimoji="1" lang="ja-JP" sz="2000"/>
            </a:lvl3pPr>
            <a:lvl4pPr latinLnBrk="0">
              <a:defRPr kumimoji="1" lang="ja-JP" sz="1800"/>
            </a:lvl4pPr>
            <a:lvl5pPr latinLnBrk="0">
              <a:defRPr kumimoji="1" lang="ja-JP" sz="1800"/>
            </a:lvl5pPr>
            <a:lvl6pPr latinLnBrk="0">
              <a:defRPr kumimoji="1" lang="ja-JP" sz="1800"/>
            </a:lvl6pPr>
            <a:lvl7pPr latinLnBrk="0">
              <a:defRPr kumimoji="1" lang="ja-JP" sz="1800"/>
            </a:lvl7pPr>
            <a:lvl8pPr latinLnBrk="0">
              <a:defRPr kumimoji="1" lang="ja-JP" sz="1800"/>
            </a:lvl8pPr>
            <a:lvl9pPr latinLnBrk="0">
              <a:defRPr kumimoji="1" lang="ja-JP"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 latinLnBrk="0">
              <a:defRPr kumimoji="1" lang="ja-JP" sz="2800"/>
            </a:lvl1pPr>
            <a:lvl2pPr latinLnBrk="0">
              <a:defRPr kumimoji="1" lang="ja-JP" sz="2400"/>
            </a:lvl2pPr>
            <a:lvl3pPr latinLnBrk="0">
              <a:defRPr kumimoji="1" lang="ja-JP" sz="2000"/>
            </a:lvl3pPr>
            <a:lvl4pPr latinLnBrk="0">
              <a:defRPr kumimoji="1" lang="ja-JP" sz="1800"/>
            </a:lvl4pPr>
            <a:lvl5pPr latinLnBrk="0">
              <a:defRPr kumimoji="1" lang="ja-JP" sz="1800"/>
            </a:lvl5pPr>
            <a:lvl6pPr latinLnBrk="0">
              <a:defRPr kumimoji="1" lang="ja-JP" sz="1800" baseline="0"/>
            </a:lvl6pPr>
            <a:lvl7pPr latinLnBrk="0">
              <a:defRPr kumimoji="1" lang="ja-JP" sz="1800" baseline="0"/>
            </a:lvl7pPr>
            <a:lvl8pPr latinLnBrk="0">
              <a:defRPr kumimoji="1" lang="ja-JP" sz="1800" baseline="0"/>
            </a:lvl8pPr>
            <a:lvl9pPr latinLnBrk="0">
              <a:defRPr kumimoji="1" lang="ja-JP" sz="1800" baseline="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2014/12/26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p:transition spd="med">
    <p:pull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</p:spPr>
        <p:txBody>
          <a:bodyPr/>
          <a:lstStyle>
            <a:lvl1pPr latinLnBrk="0">
              <a:defRPr kumimoji="1" lang="ja-JP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400" b="0" cap="all" baseline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 baseline="0"/>
            </a:lvl8pPr>
            <a:lvl9pPr latinLnBrk="0">
              <a:defRPr kumimoji="1" lang="ja-JP" sz="1600" baseline="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 latinLnBrk="0">
              <a:spcBef>
                <a:spcPts val="0"/>
              </a:spcBef>
              <a:buNone/>
              <a:defRPr kumimoji="1" lang="ja-JP" sz="2400" b="0" cap="all" baseline="0"/>
            </a:lvl1pPr>
            <a:lvl2pPr marL="457200" indent="0" latinLnBrk="0">
              <a:buNone/>
              <a:defRPr kumimoji="1" lang="ja-JP" sz="2000" b="1"/>
            </a:lvl2pPr>
            <a:lvl3pPr marL="914400" indent="0" latinLnBrk="0">
              <a:buNone/>
              <a:defRPr kumimoji="1" lang="ja-JP" sz="1800" b="1"/>
            </a:lvl3pPr>
            <a:lvl4pPr marL="1371600" indent="0" latinLnBrk="0">
              <a:buNone/>
              <a:defRPr kumimoji="1" lang="ja-JP" sz="1600" b="1"/>
            </a:lvl4pPr>
            <a:lvl5pPr marL="1828800" indent="0" latinLnBrk="0">
              <a:buNone/>
              <a:defRPr kumimoji="1" lang="ja-JP" sz="1600" b="1"/>
            </a:lvl5pPr>
            <a:lvl6pPr marL="2286000" indent="0" latinLnBrk="0">
              <a:buNone/>
              <a:defRPr kumimoji="1" lang="ja-JP" sz="1600" b="1"/>
            </a:lvl6pPr>
            <a:lvl7pPr marL="2743200" indent="0" latinLnBrk="0">
              <a:buNone/>
              <a:defRPr kumimoji="1" lang="ja-JP" sz="1600" b="1"/>
            </a:lvl7pPr>
            <a:lvl8pPr marL="3200400" indent="0" latinLnBrk="0">
              <a:buNone/>
              <a:defRPr kumimoji="1" lang="ja-JP" sz="1600" b="1"/>
            </a:lvl8pPr>
            <a:lvl9pPr marL="3657600" indent="0" latinLnBrk="0">
              <a:buNone/>
              <a:defRPr kumimoji="1" lang="ja-JP"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 latinLnBrk="0">
              <a:defRPr kumimoji="1" lang="ja-JP" sz="2400"/>
            </a:lvl1pPr>
            <a:lvl2pPr latinLnBrk="0">
              <a:defRPr kumimoji="1" lang="ja-JP" sz="2000"/>
            </a:lvl2pPr>
            <a:lvl3pPr latinLnBrk="0">
              <a:defRPr kumimoji="1" lang="ja-JP" sz="1800"/>
            </a:lvl3pPr>
            <a:lvl4pPr latinLnBrk="0">
              <a:defRPr kumimoji="1" lang="ja-JP" sz="1600"/>
            </a:lvl4pPr>
            <a:lvl5pPr latinLnBrk="0">
              <a:defRPr kumimoji="1" lang="ja-JP" sz="1600"/>
            </a:lvl5pPr>
            <a:lvl6pPr latinLnBrk="0">
              <a:defRPr kumimoji="1" lang="ja-JP" sz="1600"/>
            </a:lvl6pPr>
            <a:lvl7pPr latinLnBrk="0">
              <a:defRPr kumimoji="1" lang="ja-JP" sz="1600"/>
            </a:lvl7pPr>
            <a:lvl8pPr latinLnBrk="0">
              <a:defRPr kumimoji="1" lang="ja-JP" sz="1600"/>
            </a:lvl8pPr>
            <a:lvl9pPr latinLnBrk="0">
              <a:defRPr kumimoji="1" lang="ja-JP"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2014/12/26</a:t>
            </a:fld>
            <a:endParaRPr kumimoji="1" 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2014/12/26</a:t>
            </a:fld>
            <a:endParaRPr kumimoji="1" 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p:transition spd="med">
    <p:pull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 4"/>
          <p:cNvSpPr/>
          <p:nvPr/>
        </p:nvSpPr>
        <p:spPr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6" name="四角形 5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cxnSp>
        <p:nvCxnSpPr>
          <p:cNvPr id="7" name="直線コネクタ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四角形 7"/>
          <p:cNvSpPr/>
          <p:nvPr/>
        </p:nvSpPr>
        <p:spPr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2014/12/26</a:t>
            </a:fld>
            <a:endParaRPr kumimoji="1" 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p:transition spd="med">
    <p:pull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四角形 7"/>
          <p:cNvSpPr/>
          <p:nvPr/>
        </p:nvSpPr>
        <p:spPr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cxnSp>
        <p:nvCxnSpPr>
          <p:cNvPr id="10" name="直線コネクタ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四角形 10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 latinLnBrk="0">
              <a:defRPr kumimoji="1" lang="ja-JP" sz="2800" b="0" cap="all" baseline="0">
                <a:solidFill>
                  <a:schemeClr val="bg1"/>
                </a:solidFill>
              </a:defRPr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 latinLnBrk="0">
              <a:defRPr kumimoji="1" lang="ja-JP" sz="2800"/>
            </a:lvl1pPr>
            <a:lvl2pPr latinLnBrk="0">
              <a:defRPr kumimoji="1" lang="ja-JP" sz="2400"/>
            </a:lvl2pPr>
            <a:lvl3pPr latinLnBrk="0">
              <a:defRPr kumimoji="1" lang="ja-JP" sz="2000"/>
            </a:lvl3pPr>
            <a:lvl4pPr latinLnBrk="0">
              <a:defRPr kumimoji="1" lang="ja-JP" sz="1800"/>
            </a:lvl4pPr>
            <a:lvl5pPr latinLnBrk="0">
              <a:defRPr kumimoji="1" lang="ja-JP" sz="1800"/>
            </a:lvl5pPr>
            <a:lvl6pPr latinLnBrk="0">
              <a:defRPr kumimoji="1" lang="ja-JP" sz="1800"/>
            </a:lvl6pPr>
            <a:lvl7pPr latinLnBrk="0">
              <a:defRPr kumimoji="1" lang="ja-JP" sz="1800"/>
            </a:lvl7pPr>
            <a:lvl8pPr latinLnBrk="0">
              <a:defRPr kumimoji="1" lang="ja-JP" sz="1800" baseline="0"/>
            </a:lvl8pPr>
            <a:lvl9pPr latinLnBrk="0">
              <a:defRPr kumimoji="1" lang="ja-JP" sz="1800" baseline="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 latinLnBrk="0">
              <a:buNone/>
              <a:defRPr kumimoji="1" lang="ja-JP" sz="2000">
                <a:solidFill>
                  <a:schemeClr val="bg1"/>
                </a:solidFill>
              </a:defRPr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2014/12/26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四角形 10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8" name="四角形 7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9" name="四角形 8"/>
          <p:cNvSpPr/>
          <p:nvPr/>
        </p:nvSpPr>
        <p:spPr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 latinLnBrk="0">
              <a:defRPr kumimoji="1" lang="ja-JP"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 latinLnBrk="0">
              <a:buNone/>
              <a:defRPr kumimoji="1" lang="ja-JP" sz="2800"/>
            </a:lvl1pPr>
            <a:lvl2pPr marL="457200" indent="0" latinLnBrk="0">
              <a:buNone/>
              <a:defRPr kumimoji="1" lang="ja-JP" sz="2800"/>
            </a:lvl2pPr>
            <a:lvl3pPr marL="914400" indent="0" latinLnBrk="0">
              <a:buNone/>
              <a:defRPr kumimoji="1" lang="ja-JP" sz="2400"/>
            </a:lvl3pPr>
            <a:lvl4pPr marL="1371600" indent="0" latinLnBrk="0">
              <a:buNone/>
              <a:defRPr kumimoji="1" lang="ja-JP" sz="2000"/>
            </a:lvl4pPr>
            <a:lvl5pPr marL="1828800" indent="0" latinLnBrk="0">
              <a:buNone/>
              <a:defRPr kumimoji="1" lang="ja-JP" sz="2000"/>
            </a:lvl5pPr>
            <a:lvl6pPr marL="2286000" indent="0" latinLnBrk="0">
              <a:buNone/>
              <a:defRPr kumimoji="1" lang="ja-JP" sz="2000"/>
            </a:lvl6pPr>
            <a:lvl7pPr marL="2743200" indent="0" latinLnBrk="0">
              <a:buNone/>
              <a:defRPr kumimoji="1" lang="ja-JP" sz="2000"/>
            </a:lvl7pPr>
            <a:lvl8pPr marL="3200400" indent="0" latinLnBrk="0">
              <a:buNone/>
              <a:defRPr kumimoji="1" lang="ja-JP" sz="2000"/>
            </a:lvl8pPr>
            <a:lvl9pPr marL="3657600" indent="0" latinLnBrk="0">
              <a:buNone/>
              <a:defRPr kumimoji="1" lang="ja-JP"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 latinLnBrk="0">
              <a:buNone/>
              <a:defRPr kumimoji="1" lang="ja-JP" sz="2000">
                <a:solidFill>
                  <a:schemeClr val="tx1"/>
                </a:solidFill>
              </a:defRPr>
            </a:lvl1pPr>
            <a:lvl2pPr marL="457200" indent="0" latinLnBrk="0">
              <a:buNone/>
              <a:defRPr kumimoji="1" lang="ja-JP" sz="1200"/>
            </a:lvl2pPr>
            <a:lvl3pPr marL="914400" indent="0" latinLnBrk="0">
              <a:buNone/>
              <a:defRPr kumimoji="1" lang="ja-JP" sz="1000"/>
            </a:lvl3pPr>
            <a:lvl4pPr marL="1371600" indent="0" latinLnBrk="0">
              <a:buNone/>
              <a:defRPr kumimoji="1" lang="ja-JP" sz="900"/>
            </a:lvl4pPr>
            <a:lvl5pPr marL="1828800" indent="0" latinLnBrk="0">
              <a:buNone/>
              <a:defRPr kumimoji="1" lang="ja-JP" sz="900"/>
            </a:lvl5pPr>
            <a:lvl6pPr marL="2286000" indent="0" latinLnBrk="0">
              <a:buNone/>
              <a:defRPr kumimoji="1" lang="ja-JP" sz="900"/>
            </a:lvl6pPr>
            <a:lvl7pPr marL="2743200" indent="0" latinLnBrk="0">
              <a:buNone/>
              <a:defRPr kumimoji="1" lang="ja-JP" sz="900"/>
            </a:lvl7pPr>
            <a:lvl8pPr marL="3200400" indent="0" latinLnBrk="0">
              <a:buNone/>
              <a:defRPr kumimoji="1" lang="ja-JP" sz="900"/>
            </a:lvl8pPr>
            <a:lvl9pPr marL="3657600" indent="0" latinLnBrk="0">
              <a:buNone/>
              <a:defRPr kumimoji="1" lang="ja-JP"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ja-JP" altLang="en-US"/>
              <a:pPr/>
              <a:t>2014/12/26</a:t>
            </a:fld>
            <a:endParaRPr kumimoji="1" 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pPr/>
              <a:t>‹#›</a:t>
            </a:fld>
            <a:endParaRPr kumimoji="1" lang="ja-JP"/>
          </a:p>
        </p:txBody>
      </p:sp>
      <p:cxnSp>
        <p:nvCxnSpPr>
          <p:cNvPr id="10" name="直線コネクタ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四角形 6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8" name="四角形 7"/>
          <p:cNvSpPr/>
          <p:nvPr/>
        </p:nvSpPr>
        <p:spPr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9" name="四角形 8"/>
          <p:cNvSpPr/>
          <p:nvPr/>
        </p:nvSpPr>
        <p:spPr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sp>
        <p:nvSpPr>
          <p:cNvPr id="13" name="四角形 12"/>
          <p:cNvSpPr/>
          <p:nvPr/>
        </p:nvSpPr>
        <p:spPr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cxnSp>
        <p:nvCxnSpPr>
          <p:cNvPr id="14" name="直線コネクタ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kumimoji="1" lang="ja-JP">
              <a:latin typeface="Meiryo UI" pitchFamily="34" charset="-128"/>
              <a:ea typeface="Meiryo UI" pitchFamily="34" charset="-128"/>
              <a:cs typeface="Meiryo UI" pitchFamily="34" charset="-128"/>
            </a:endParaRPr>
          </a:p>
        </p:txBody>
      </p:sp>
      <p:cxnSp>
        <p:nvCxnSpPr>
          <p:cNvPr id="16" name="直線コネクタ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kumimoji="1" lang="ja-JP" dirty="0"/>
              <a:t>マスター タイトルのスタイルを編集するには、ここをクリック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dirty="0"/>
              <a:t>マスター テキストのスタイルを編集するには、ここをクリック</a:t>
            </a:r>
          </a:p>
          <a:p>
            <a:pPr lvl="1"/>
            <a:r>
              <a:rPr kumimoji="1" lang="ja-JP" dirty="0"/>
              <a:t>第 2 レベル</a:t>
            </a:r>
          </a:p>
          <a:p>
            <a:pPr lvl="2"/>
            <a:r>
              <a:rPr kumimoji="1" lang="ja-JP" dirty="0"/>
              <a:t>第 3 レベル</a:t>
            </a:r>
          </a:p>
          <a:p>
            <a:pPr lvl="3"/>
            <a:r>
              <a:rPr kumimoji="1" lang="ja-JP" dirty="0"/>
              <a:t>第 4 レベル</a:t>
            </a:r>
          </a:p>
          <a:p>
            <a:pPr lvl="4"/>
            <a:r>
              <a:rPr kumimoji="1" lang="ja-JP" dirty="0"/>
              <a:t>第 5 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kumimoji="1" lang="ja-JP" sz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fld id="{C2C6F8EA-316C-41DE-B9A4-EDCC3A85ED9A}" type="datetimeFigureOut">
              <a:rPr lang="en-US" altLang="zh-CN" smtClean="0"/>
              <a:pPr/>
              <a:t>12/26/2014</a:t>
            </a:fld>
            <a:endParaRPr lang="en-US" altLang="zh-CN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kumimoji="1" lang="ja-JP" sz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endParaRPr lang="zh-CN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kumimoji="1" lang="ja-JP" sz="1200" cap="all" baseline="0">
                <a:solidFill>
                  <a:schemeClr val="tx1">
                    <a:lumMod val="60000"/>
                    <a:lumOff val="40000"/>
                  </a:schemeClr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defRPr>
            </a:lvl1pPr>
          </a:lstStyle>
          <a:p>
            <a:fld id="{7DC1BBB0-96F0-4077-A278-0F3FB5C104D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39" presetClass="entr" presetSubtype="0" ac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/20"/>
                          </p:val>
                        </p:tav>
                        <p:tav tm="50000">
                          <p:val>
                            <p:strVal val="#ppt_h/2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5000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-.3"/>
                          </p:val>
                        </p:tav>
                        <p:tav tm="5000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ja-JP" sz="3600" kern="1200">
          <a:solidFill>
            <a:schemeClr val="tx1">
              <a:lumMod val="75000"/>
            </a:schemeClr>
          </a:solidFill>
          <a:latin typeface="HGP創英角ﾎﾟｯﾌﾟ体" pitchFamily="50" charset="-128"/>
          <a:ea typeface="HGP創英角ﾎﾟｯﾌﾟ体" pitchFamily="50" charset="-128"/>
          <a:cs typeface="HGP創英角ﾎﾟｯﾌﾟ体" pitchFamily="50" charset="-128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kumimoji="1" lang="ja-JP" sz="28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HG丸ｺﾞｼｯｸM-PRO" pitchFamily="50" charset="-128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kumimoji="1" lang="ja-JP" sz="24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HG丸ｺﾞｼｯｸM-PRO" pitchFamily="50" charset="-128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kumimoji="1" lang="ja-JP" sz="20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HG丸ｺﾞｼｯｸM-PRO" pitchFamily="50" charset="-128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kumimoji="1" lang="ja-JP" sz="18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HG丸ｺﾞｼｯｸM-PRO" pitchFamily="50" charset="-128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kumimoji="1" lang="ja-JP" sz="18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HG丸ｺﾞｼｯｸM-PRO" pitchFamily="50" charset="-128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kumimoji="1" lang="ja-JP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kumimoji="1" lang="ja-JP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1" lang="ja-JP"/>
      </a:defPPr>
      <a:lvl1pPr marL="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数学Ｂ</a:t>
            </a:r>
            <a:endParaRPr kumimoji="1" 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確率分布</a:t>
            </a:r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ギャンブルの期待値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宝くじ　＝　４０</a:t>
            </a:r>
            <a:r>
              <a:rPr lang="ja-JP" altLang="en-US" dirty="0"/>
              <a:t>～５０％（＝国の取り分５０～６０％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ja-JP" altLang="en-US" dirty="0" smtClean="0"/>
              <a:t>競馬</a:t>
            </a:r>
            <a:r>
              <a:rPr lang="ja-JP" altLang="en-US" dirty="0"/>
              <a:t>　</a:t>
            </a:r>
            <a:r>
              <a:rPr lang="ja-JP" altLang="en-US" dirty="0" smtClean="0"/>
              <a:t>＝　７５％（</a:t>
            </a:r>
            <a:r>
              <a:rPr lang="ja-JP" altLang="en-US" dirty="0"/>
              <a:t>＝ＪＲＡの取り分２５％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ja-JP" altLang="en-US" dirty="0" smtClean="0"/>
              <a:t>競艇</a:t>
            </a:r>
            <a:r>
              <a:rPr lang="ja-JP" altLang="en-US" dirty="0"/>
              <a:t>　</a:t>
            </a:r>
            <a:r>
              <a:rPr lang="ja-JP" altLang="en-US" dirty="0" smtClean="0"/>
              <a:t>＝　７５％（</a:t>
            </a:r>
            <a:r>
              <a:rPr lang="ja-JP" altLang="en-US" dirty="0"/>
              <a:t>＝開催市自治体の取り分２５％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ja-JP" altLang="en-US" dirty="0" smtClean="0"/>
              <a:t>競輪</a:t>
            </a:r>
            <a:r>
              <a:rPr lang="ja-JP" altLang="en-US" dirty="0"/>
              <a:t>・オート　</a:t>
            </a:r>
            <a:r>
              <a:rPr lang="ja-JP" altLang="en-US" dirty="0" smtClean="0"/>
              <a:t>＝　７５％（</a:t>
            </a:r>
            <a:r>
              <a:rPr lang="ja-JP" altLang="en-US" dirty="0"/>
              <a:t>＝ＪＫＡの取り分２５％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lang="ja-JP" altLang="en-US" dirty="0" smtClean="0"/>
              <a:t>パチンコ</a:t>
            </a:r>
            <a:r>
              <a:rPr lang="ja-JP" altLang="en-US" dirty="0"/>
              <a:t>・スロット　</a:t>
            </a:r>
            <a:r>
              <a:rPr lang="ja-JP" altLang="en-US" dirty="0" smtClean="0"/>
              <a:t>＝　９２</a:t>
            </a:r>
            <a:r>
              <a:rPr lang="ja-JP" altLang="en-US" dirty="0"/>
              <a:t>～</a:t>
            </a:r>
            <a:r>
              <a:rPr lang="ja-JP" altLang="en-US" dirty="0" smtClean="0"/>
              <a:t>９７％（未公開）</a:t>
            </a:r>
            <a:br>
              <a:rPr lang="ja-JP" altLang="en-US" dirty="0" smtClean="0"/>
            </a:br>
            <a:r>
              <a:rPr lang="ja-JP" altLang="en-US" dirty="0" smtClean="0"/>
              <a:t>（</a:t>
            </a:r>
            <a:r>
              <a:rPr lang="ja-JP" altLang="en-US" dirty="0"/>
              <a:t>パチンコ屋の取り分３～８％</a:t>
            </a:r>
            <a:r>
              <a:rPr lang="ja-JP" altLang="en-US" dirty="0" smtClean="0"/>
              <a:t>）</a:t>
            </a:r>
            <a:endParaRPr lang="en-US" altLang="ja-JP" dirty="0" smtClean="0"/>
          </a:p>
          <a:p>
            <a:r>
              <a:rPr kumimoji="1" lang="ja-JP" altLang="en-US" dirty="0" smtClean="0"/>
              <a:t>カジノ　＝　９９％（ディーラーの取り分１％）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751162670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確率分布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期待値</a:t>
            </a:r>
            <a:endParaRPr kumimoji="1" lang="ja-JP" altLang="en-US" dirty="0"/>
          </a:p>
        </p:txBody>
      </p:sp>
    </p:spTree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期待値</a:t>
            </a:r>
            <a:r>
              <a:rPr kumimoji="1" lang="en-US" altLang="ja-JP" dirty="0" smtClean="0"/>
              <a:t>(expectation)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　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変量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𝑋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のとりうる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値を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, ⋯, </m:t>
                      </m:r>
                      <m:sSub>
                        <m:sSub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とし、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𝑋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が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これらの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値を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取る確率を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、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それぞれ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,⋯, </m:t>
                      </m:r>
                      <m:sSub>
                        <m:sSubPr>
                          <m:ctrlP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とすると、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𝑋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の</m:t>
                      </m:r>
                      <m:r>
                        <a:rPr lang="en-US" altLang="ja-JP" sz="3200" b="1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期待値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または</m:t>
                      </m:r>
                      <m:r>
                        <a:rPr lang="ja-JP" altLang="en-US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平均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は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、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𝑬</m:t>
                      </m:r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altLang="ja-JP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altLang="ja-JP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sub>
                      </m:sSub>
                      <m:sSub>
                        <m:sSub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altLang="ja-JP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altLang="ja-JP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sub>
                      </m:sSub>
                      <m:sSub>
                        <m:sSub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altLang="ja-JP" sz="32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+⋯+</m:t>
                      </m:r>
                      <m:sSub>
                        <m:sSubPr>
                          <m:ctrlPr>
                            <a:rPr lang="en-US" altLang="ja-JP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en-US" altLang="ja-JP" sz="32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𝒏</m:t>
                          </m:r>
                        </m:sub>
                      </m:sSub>
                      <m:sSub>
                        <m:sSubPr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𝒑</m:t>
                          </m:r>
                        </m:e>
                        <m:sub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𝒏</m:t>
                          </m:r>
                        </m:sub>
                      </m:sSub>
                      <m:r>
                        <a:rPr lang="en-US" altLang="ja-JP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𝒌</m:t>
                          </m:r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=</m:t>
                          </m:r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altLang="ja-JP" sz="32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𝒏</m:t>
                          </m:r>
                        </m:sup>
                        <m:e>
                          <m:sSub>
                            <m:sSubPr>
                              <m:ctrlPr>
                                <a:rPr lang="en-US" altLang="ja-JP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𝒙</m:t>
                              </m:r>
                            </m:e>
                            <m:sub>
                              <m:r>
                                <a:rPr lang="en-US" altLang="ja-JP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𝒌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ja-JP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n-US" altLang="ja-JP" sz="32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𝒌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altLang="ja-JP" sz="32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ただし、</m:t>
                      </m:r>
                      <m:sSub>
                        <m:sSubPr>
                          <m:ctrlPr>
                            <a:rPr lang="en-US" altLang="ja-JP" sz="32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sz="32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+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sSub>
                        <m:sSubPr>
                          <m:ctrlPr>
                            <a:rPr lang="en-US" altLang="ja-JP" sz="32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sz="32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+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⋯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ja-JP" sz="32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altLang="ja-JP" sz="3200" i="1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=1</m:t>
                      </m:r>
                    </m:oMath>
                  </m:oMathPara>
                </a14:m>
                <a:endParaRPr lang="en-US" altLang="ja-JP" sz="3200" b="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となる。</m:t>
                      </m:r>
                    </m:oMath>
                  </m:oMathPara>
                </a14:m>
                <a:endParaRPr lang="en-US" altLang="ja-JP" sz="32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 xmlns:m="http://schemas.openxmlformats.org/officeDocument/2006/math">
                    <m:r>
                      <a:rPr lang="ja-JP" altLang="en-US" sz="3200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（</m:t>
                    </m:r>
                    <m:r>
                      <a:rPr lang="en-US" altLang="ja-JP" sz="3200" b="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𝐸</m:t>
                    </m:r>
                    <m:r>
                      <a:rPr lang="en-US" altLang="ja-JP" sz="3200" b="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r>
                      <a:rPr lang="ja-JP" altLang="en-US" sz="3200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を</m:t>
                    </m:r>
                    <m:r>
                      <a:rPr lang="ja-JP" altLang="en-US" sz="320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関数のようにして</m:t>
                    </m:r>
                    <m:r>
                      <a:rPr lang="en-US" altLang="ja-JP" sz="3200" b="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r>
                      <a:rPr lang="en-US" altLang="ja-JP" sz="3200" b="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𝐸</m:t>
                    </m:r>
                    <m:d>
                      <m:dPr>
                        <m:ctrlPr>
                          <a:rPr lang="en-US" altLang="ja-JP" sz="3200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dPr>
                      <m:e>
                        <m:r>
                          <a:rPr lang="en-US" altLang="ja-JP" sz="3200" b="0" i="1" dirty="0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𝑋</m:t>
                        </m:r>
                      </m:e>
                    </m:d>
                    <m:r>
                      <a:rPr lang="ja-JP" altLang="en-US" sz="3200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と</m:t>
                    </m:r>
                    <m:r>
                      <a:rPr lang="ja-JP" altLang="en-US" sz="3200" i="1" dirty="0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表すこともある</m:t>
                    </m:r>
                    <m:r>
                      <a:rPr lang="ja-JP" altLang="en-US" sz="3200" i="1" dirty="0">
                        <a:latin typeface="Cambria Math" panose="02040503050406030204" pitchFamily="18" charset="0"/>
                        <a:cs typeface="Times New Roman" pitchFamily="18" charset="0"/>
                      </a:rPr>
                      <m:t>。</m:t>
                    </m:r>
                  </m:oMath>
                </a14:m>
                <a:r>
                  <a:rPr lang="ja-JP" altLang="en-US" sz="3200" dirty="0" smtClean="0">
                    <a:latin typeface="Times New Roman" pitchFamily="18" charset="0"/>
                    <a:cs typeface="Times New Roman" pitchFamily="18" charset="0"/>
                  </a:rPr>
                  <a:t>）</a:t>
                </a:r>
                <a:endParaRPr lang="en-US" altLang="ja-JP" sz="3200" dirty="0">
                  <a:latin typeface="Times New Roman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ja-JP" sz="32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r="-12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57657893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分散と標準偏差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593436" y="1600200"/>
                <a:ext cx="9782801" cy="4997152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Font typeface="+mj-lt"/>
                  <a:buAutoNum type="arabicPeriod"/>
                </a:pPr>
                <a:endParaRPr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ja-JP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𝑿</m:t>
                          </m:r>
                          <m:r>
                            <a:rPr lang="en-US" altLang="ja-JP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ja-JP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の</m:t>
                          </m:r>
                          <m:r>
                            <a:rPr lang="ja-JP" altLang="en-US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分散</m:t>
                          </m:r>
                        </m:e>
                      </m:d>
                      <m:r>
                        <a:rPr lang="en-US" altLang="ja-JP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ja-JP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ja-JP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𝑿</m:t>
                              </m:r>
                            </m:e>
                            <m:sup>
                              <m:r>
                                <a:rPr lang="en-US" altLang="ja-JP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altLang="ja-JP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ja-JP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の</m:t>
                          </m:r>
                          <m:r>
                            <a:rPr lang="ja-JP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期待値</m:t>
                          </m:r>
                        </m:e>
                      </m:d>
                      <m:r>
                        <a:rPr lang="en-US" altLang="ja-JP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ja-JP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𝑿</m:t>
                              </m:r>
                              <m:r>
                                <a:rPr lang="en-US" altLang="ja-JP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 </m:t>
                              </m:r>
                              <m:r>
                                <a:rPr lang="ja-JP" altLang="en-US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の</m:t>
                              </m:r>
                              <m:r>
                                <a:rPr lang="ja-JP" altLang="en-US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期待</m:t>
                              </m:r>
                              <m:r>
                                <a:rPr lang="ja-JP" altLang="en-US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値</m:t>
                              </m:r>
                            </m:e>
                          </m:d>
                        </m:e>
                        <m:sup>
                          <m:r>
                            <a:rPr lang="en-US" altLang="ja-JP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altLang="ja-JP" b="1" i="1" dirty="0" smtClean="0">
                  <a:solidFill>
                    <a:srgbClr val="FF0000"/>
                  </a:solidFill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𝑽</m:t>
                      </m:r>
                      <m:d>
                        <m:dPr>
                          <m:ctrlPr>
                            <a:rPr lang="en-US" altLang="ja-JP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ja-JP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𝑿</m:t>
                          </m:r>
                        </m:e>
                      </m:d>
                      <m:r>
                        <a:rPr lang="en-US" altLang="ja-JP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a:rPr lang="en-US" altLang="ja-JP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𝑬</m:t>
                      </m:r>
                      <m:d>
                        <m:dPr>
                          <m:ctrlPr>
                            <a:rPr lang="en-US" altLang="ja-JP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ja-JP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𝑿</m:t>
                              </m:r>
                            </m:e>
                            <m:sup>
                              <m:r>
                                <a:rPr lang="en-US" altLang="ja-JP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𝟐</m:t>
                              </m:r>
                            </m:sup>
                          </m:sSup>
                        </m:e>
                      </m:d>
                      <m:r>
                        <a:rPr lang="en-US" altLang="ja-JP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altLang="ja-JP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altLang="ja-JP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𝑬</m:t>
                              </m:r>
                              <m:d>
                                <m:dPr>
                                  <m:ctrlPr>
                                    <a:rPr lang="en-US" altLang="ja-JP" b="1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1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𝑿</m:t>
                                  </m:r>
                                </m:e>
                              </m:d>
                            </m:e>
                          </m:d>
                        </m:e>
                        <m:sup>
                          <m:r>
                            <a:rPr lang="en-US" altLang="ja-JP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altLang="ja-JP" b="1" i="1" dirty="0" smtClean="0">
                  <a:solidFill>
                    <a:srgbClr val="FF0000"/>
                  </a:solidFill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altLang="ja-JP" b="1" i="1" dirty="0" smtClean="0">
                  <a:solidFill>
                    <a:srgbClr val="FF0000"/>
                  </a:solidFill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ja-JP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𝑿</m:t>
                          </m:r>
                          <m:r>
                            <a:rPr lang="en-US" altLang="ja-JP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 </m:t>
                          </m:r>
                          <m:r>
                            <a:rPr lang="ja-JP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の</m:t>
                          </m:r>
                          <m:r>
                            <a:rPr lang="ja-JP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標準偏差</m:t>
                          </m:r>
                        </m:e>
                      </m:d>
                      <m:r>
                        <a:rPr lang="en-US" altLang="ja-JP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ja-JP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d>
                            <m:dPr>
                              <m:ctrlPr>
                                <a:rPr lang="en-US" altLang="ja-JP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b="1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𝑿</m:t>
                                  </m:r>
                                </m:e>
                                <m:sup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n-US" altLang="ja-JP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 </m:t>
                              </m:r>
                              <m:r>
                                <a:rPr lang="ja-JP" altLang="en-US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の</m:t>
                              </m:r>
                              <m:r>
                                <a:rPr lang="ja-JP" altLang="en-US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期待</m:t>
                              </m:r>
                              <m:r>
                                <a:rPr lang="ja-JP" altLang="en-US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値</m:t>
                              </m:r>
                            </m:e>
                          </m:d>
                          <m:r>
                            <a:rPr lang="en-US" altLang="ja-JP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1" i="1" dirty="0" smtClean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𝑿</m:t>
                                  </m:r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 </m:t>
                                  </m:r>
                                  <m:r>
                                    <a:rPr lang="ja-JP" altLang="en-US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の</m:t>
                                  </m:r>
                                  <m:r>
                                    <a:rPr lang="ja-JP" altLang="en-US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期待</m:t>
                                  </m:r>
                                  <m:r>
                                    <a:rPr lang="ja-JP" altLang="en-US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値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altLang="ja-JP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altLang="ja-JP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𝝈</m:t>
                      </m:r>
                      <m:d>
                        <m:dPr>
                          <m:ctrlPr>
                            <a:rPr lang="en-US" altLang="ja-JP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ja-JP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𝑿</m:t>
                          </m:r>
                        </m:e>
                      </m:d>
                      <m:r>
                        <a:rPr lang="en-US" altLang="ja-JP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ja-JP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ja-JP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𝑬</m:t>
                          </m:r>
                          <m:d>
                            <m:dPr>
                              <m:ctrlPr>
                                <a:rPr lang="en-US" altLang="ja-JP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𝑿</m:t>
                                  </m:r>
                                </m:e>
                                <m:sup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e>
                          </m:d>
                          <m:r>
                            <a:rPr lang="en-US" altLang="ja-JP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altLang="ja-JP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{"/>
                                  <m:endChr m:val="}"/>
                                  <m:ctrlP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b="1" i="1" dirty="0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𝑬</m:t>
                                  </m:r>
                                  <m:d>
                                    <m:dPr>
                                      <m:ctrlPr>
                                        <a:rPr lang="en-US" altLang="ja-JP" b="1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b="1" i="1" dirty="0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cs typeface="Times New Roman" pitchFamily="18" charset="0"/>
                                        </a:rPr>
                                        <m:t>𝑿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altLang="ja-JP" b="1" i="1" dirty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m:rPr>
                              <m:nor/>
                            </m:rPr>
                            <a:rPr lang="en-US" altLang="ja-JP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en-US" altLang="ja-JP" b="1" dirty="0" smtClean="0">
                  <a:solidFill>
                    <a:srgbClr val="FF0000"/>
                  </a:solidFill>
                  <a:cs typeface="Times New Roman" pitchFamily="18" charset="0"/>
                </a:endParaRPr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※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𝑉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は</m:t>
                      </m:r>
                      <m:r>
                        <a:rPr lang="ja-JP" altLang="en-US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分散</m:t>
                      </m:r>
                      <m:r>
                        <a:rPr lang="ja-JP" altLang="en-US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：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𝑣𝑎𝑟𝑖𝑎𝑛𝑐𝑒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の</m:t>
                      </m:r>
                      <m:r>
                        <a:rPr lang="ja-JP" altLang="en-US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頭文字</m:t>
                      </m:r>
                      <m:r>
                        <a:rPr lang="ja-JP" altLang="en-US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、</m:t>
                      </m:r>
                    </m:oMath>
                  </m:oMathPara>
                </a14:m>
                <a:endParaRPr lang="en-US" altLang="ja-JP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𝜎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は</m:t>
                      </m:r>
                      <m:r>
                        <a:rPr lang="ja-JP" altLang="en-US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標準偏差</m:t>
                      </m:r>
                      <m:r>
                        <a:rPr lang="ja-JP" altLang="en-US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：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𝑠𝑡𝑎𝑛𝑑𝑎𝑟𝑑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𝑑𝑒𝑣𝑖𝑎𝑡𝑖𝑜𝑛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の</m:t>
                      </m:r>
                      <m:r>
                        <a:rPr lang="ja-JP" altLang="en-US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頭文字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𝑠</m:t>
                      </m:r>
                      <m:r>
                        <a:rPr lang="en-US" altLang="ja-JP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</m:oMath>
                  </m:oMathPara>
                </a14:m>
                <a:endParaRPr lang="en-US" altLang="ja-JP" b="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ja-JP" altLang="en-US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に</m:t>
                      </m:r>
                      <m:r>
                        <a:rPr lang="ja-JP" altLang="en-US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当</m:t>
                      </m:r>
                      <m:r>
                        <a:rPr lang="ja-JP" altLang="en-US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たるギリ</m:t>
                      </m:r>
                      <m:r>
                        <a:rPr lang="ja-JP" altLang="en-US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シャ</m:t>
                      </m:r>
                      <m:r>
                        <a:rPr lang="ja-JP" altLang="en-US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文字</m:t>
                      </m:r>
                    </m:oMath>
                  </m:oMathPara>
                </a14:m>
                <a:endParaRPr lang="en-US" altLang="ja-JP" dirty="0" smtClean="0"/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93436" y="1600200"/>
                <a:ext cx="9782801" cy="4997152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358021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期待値：例題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>
              <a:xfrm>
                <a:off x="1197867" y="1617202"/>
                <a:ext cx="10729193" cy="101971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１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個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のさいころ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を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１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回投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げるとき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、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出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る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目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の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期待値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𝐸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を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求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めよ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。</m:t>
                      </m:r>
                    </m:oMath>
                  </m:oMathPara>
                </a14:m>
                <a:endParaRPr lang="en-US" altLang="ja-JP" sz="32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97867" y="1617202"/>
                <a:ext cx="10729193" cy="1019710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コンテンツ プレースホルダ 2"/>
              <p:cNvSpPr txBox="1">
                <a:spLocks/>
              </p:cNvSpPr>
              <p:nvPr/>
            </p:nvSpPr>
            <p:spPr>
              <a:xfrm>
                <a:off x="1197867" y="4941168"/>
                <a:ext cx="10441161" cy="14401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kumimoji="1" lang="ja-JP" sz="2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24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20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kumimoji="1" lang="ja-JP" sz="1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Euphemia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𝐸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1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+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2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+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3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+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4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+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5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+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6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altLang="ja-JP" sz="32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ja-JP" sz="32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ar-AE" altLang="ja-JP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コンテンツ プレースホル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867" y="4941168"/>
                <a:ext cx="10441161" cy="144016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462827"/>
              </p:ext>
            </p:extLst>
          </p:nvPr>
        </p:nvGraphicFramePr>
        <p:xfrm>
          <a:off x="3759200" y="3759200"/>
          <a:ext cx="448945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Worksheet" r:id="rId5" imgW="4489599" imgH="1073075" progId="Excel.Sheet.12">
                  <p:embed/>
                </p:oleObj>
              </mc:Choice>
              <mc:Fallback>
                <p:oleObj name="Worksheet" r:id="rId5" imgW="4489599" imgH="10730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59200" y="3759200"/>
                        <a:ext cx="4489450" cy="1073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コンテンツ プレースホルダ 2"/>
              <p:cNvSpPr txBox="1">
                <a:spLocks/>
              </p:cNvSpPr>
              <p:nvPr/>
            </p:nvSpPr>
            <p:spPr>
              <a:xfrm>
                <a:off x="1197867" y="2636912"/>
                <a:ext cx="10729193" cy="101971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kumimoji="1" lang="ja-JP" sz="2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24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20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kumimoji="1" lang="ja-JP" sz="1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Euphemia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出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る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目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を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𝑋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とすると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、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𝑋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の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各値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と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、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𝑋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が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その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値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をとる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確率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は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Font typeface="Euphemia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下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の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表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のようになる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。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よって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、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出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る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目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の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期待値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𝑋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は</m:t>
                      </m:r>
                    </m:oMath>
                  </m:oMathPara>
                </a14:m>
                <a:endParaRPr lang="ja-JP" altLang="en-US" sz="32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" name="コンテンツ プレースホル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867" y="2636912"/>
                <a:ext cx="10729193" cy="10197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6045890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練習問題１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>
              <a:xfrm>
                <a:off x="1197867" y="1617202"/>
                <a:ext cx="10729193" cy="101971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１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枚の硬貨を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３回続けて投げるとき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、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表が出る回数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の期待値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𝐸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を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求めよ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。</m:t>
                      </m:r>
                    </m:oMath>
                  </m:oMathPara>
                </a14:m>
                <a:endParaRPr lang="en-US" altLang="ja-JP" sz="32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97867" y="1617202"/>
                <a:ext cx="10729193" cy="1019710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コンテンツ プレースホルダ 2"/>
              <p:cNvSpPr txBox="1">
                <a:spLocks/>
              </p:cNvSpPr>
              <p:nvPr/>
            </p:nvSpPr>
            <p:spPr>
              <a:xfrm>
                <a:off x="1197867" y="4941168"/>
                <a:ext cx="10441161" cy="144016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kumimoji="1" lang="ja-JP" sz="2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24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20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kumimoji="1" lang="ja-JP" sz="1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𝐸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0×</m:t>
                      </m:r>
                      <m:sSub>
                        <m:sSub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altLang="ja-JP" sz="3200" b="0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altLang="ja-JP" sz="3200" b="0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en-US" altLang="ja-JP" sz="3200" b="0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 </m:t>
                              </m:r>
                            </m:sup>
                            <m:e>
                              <m:r>
                                <a:rPr lang="en-US" altLang="ja-JP" sz="3200" b="0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</m:sPre>
                        </m:e>
                        <m:sub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3200" b="0" i="1" dirty="0" smtClean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3200" b="0" i="1" dirty="0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3200" b="0" i="1" dirty="0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ja-JP" sz="3200" b="0" i="1" dirty="0" smtClean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+1×</m:t>
                      </m:r>
                      <m:sSub>
                        <m:sSubPr>
                          <m:ctrlPr>
                            <a:rPr lang="en-US" altLang="ja-JP" sz="3200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altLang="ja-JP" sz="3200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altLang="ja-JP" sz="3200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en-US" altLang="ja-JP" sz="3200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 </m:t>
                              </m:r>
                            </m:sup>
                            <m:e>
                              <m:r>
                                <a:rPr lang="en-US" altLang="ja-JP" sz="3200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</m:sPre>
                        </m:e>
                        <m:sub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US" altLang="ja-JP" sz="3200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3200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3200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3200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ja-JP" sz="3200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ja-JP" sz="3200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+2×</m:t>
                      </m:r>
                      <m:sSub>
                        <m:sSubPr>
                          <m:ctrlPr>
                            <a:rPr lang="en-US" altLang="ja-JP" sz="3200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altLang="ja-JP" sz="3200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altLang="ja-JP" sz="3200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en-US" altLang="ja-JP" sz="3200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 </m:t>
                              </m:r>
                            </m:sup>
                            <m:e>
                              <m:r>
                                <a:rPr lang="en-US" altLang="ja-JP" sz="3200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</m:sPre>
                        </m:e>
                        <m:sub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US" altLang="ja-JP" sz="3200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3200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3200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3200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ja-JP" sz="3200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ja-JP" sz="3200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+3×</m:t>
                      </m:r>
                      <m:sSub>
                        <m:sSubPr>
                          <m:ctrlPr>
                            <a:rPr lang="en-US" altLang="ja-JP" sz="3200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bPr>
                        <m:e>
                          <m:sPre>
                            <m:sPrePr>
                              <m:ctrlPr>
                                <a:rPr lang="en-US" altLang="ja-JP" sz="3200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sPrePr>
                            <m:sub>
                              <m:r>
                                <a:rPr lang="en-US" altLang="ja-JP" sz="3200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3</m:t>
                              </m:r>
                            </m:sub>
                            <m:sup>
                              <m:r>
                                <a:rPr lang="en-US" altLang="ja-JP" sz="3200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 </m:t>
                              </m:r>
                            </m:sup>
                            <m:e>
                              <m:r>
                                <a:rPr lang="en-US" altLang="ja-JP" sz="3200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  <m:t>𝐶</m:t>
                              </m:r>
                            </m:e>
                          </m:sPre>
                        </m:e>
                        <m:sub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US" altLang="ja-JP" sz="3200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3200" i="1" dirty="0">
                                  <a:latin typeface="Cambria Math" panose="02040503050406030204" pitchFamily="18" charset="0"/>
                                  <a:cs typeface="Times New Roman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altLang="ja-JP" sz="3200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ja-JP" sz="3200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altLang="ja-JP" sz="3200" i="1" dirty="0">
                                      <a:latin typeface="Cambria Math" panose="02040503050406030204" pitchFamily="18" charset="0"/>
                                      <a:cs typeface="Times New Roman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altLang="ja-JP" sz="3200" i="1" dirty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altLang="ja-JP" sz="32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ja-JP" sz="3200" b="0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ar-AE" altLang="ja-JP" sz="32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6" name="コンテンツ プレースホル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7867" y="4941168"/>
                <a:ext cx="10441161" cy="144016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2211141"/>
              </p:ext>
            </p:extLst>
          </p:nvPr>
        </p:nvGraphicFramePr>
        <p:xfrm>
          <a:off x="3759200" y="3759200"/>
          <a:ext cx="608965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Worksheet" r:id="rId5" imgW="6089694" imgH="1073075" progId="Excel.Sheet.12">
                  <p:embed/>
                </p:oleObj>
              </mc:Choice>
              <mc:Fallback>
                <p:oleObj name="Worksheet" r:id="rId5" imgW="6089694" imgH="107307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759200" y="3759200"/>
                        <a:ext cx="6089650" cy="1073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コンテンツ プレースホルダ 2"/>
              <p:cNvSpPr txBox="1">
                <a:spLocks/>
              </p:cNvSpPr>
              <p:nvPr/>
            </p:nvSpPr>
            <p:spPr>
              <a:xfrm>
                <a:off x="909837" y="2636912"/>
                <a:ext cx="11017224" cy="101971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246888" indent="-246888" algn="l" defTabSz="914400" rtl="0" eaLnBrk="1" latinLnBrk="0" hangingPunct="1">
                  <a:lnSpc>
                    <a:spcPct val="90000"/>
                  </a:lnSpc>
                  <a:spcBef>
                    <a:spcPts val="1400"/>
                  </a:spcBef>
                  <a:buFont typeface="Euphemia" pitchFamily="34" charset="0"/>
                  <a:buChar char="›"/>
                  <a:defRPr kumimoji="1" lang="ja-JP" sz="2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1pPr>
                <a:lvl2pPr marL="6126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24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2pPr>
                <a:lvl3pPr marL="9784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20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3pPr>
                <a:lvl4pPr marL="13441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Arial" pitchFamily="34" charset="0"/>
                  <a:buChar char="–"/>
                  <a:defRPr kumimoji="1" lang="ja-JP" sz="1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4pPr>
                <a:lvl5pPr marL="170992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>
                    <a:solidFill>
                      <a:schemeClr val="tx1"/>
                    </a:solidFill>
                    <a:latin typeface="HG丸ｺﾞｼｯｸM-PRO" pitchFamily="50" charset="-128"/>
                    <a:ea typeface="HG丸ｺﾞｼｯｸM-PRO" pitchFamily="50" charset="-128"/>
                    <a:cs typeface="HG丸ｺﾞｼｯｸM-PRO" pitchFamily="50" charset="-128"/>
                  </a:defRPr>
                </a:lvl5pPr>
                <a:lvl6pPr marL="207568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44144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80720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–"/>
                  <a:defRPr kumimoji="1" lang="ja-JP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172968" indent="-246888" algn="l" defTabSz="914400" rtl="0" eaLnBrk="1" latinLnBrk="0" hangingPunct="1">
                  <a:lnSpc>
                    <a:spcPct val="90000"/>
                  </a:lnSpc>
                  <a:spcBef>
                    <a:spcPts val="600"/>
                  </a:spcBef>
                  <a:buFont typeface="Euphemia" pitchFamily="34" charset="0"/>
                  <a:buChar char="›"/>
                  <a:defRPr kumimoji="1" lang="ja-JP" sz="1800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buFont typeface="Euphemia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表が出る回数を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𝑋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とすると、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𝑋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の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各値と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、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𝑋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が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その値を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とる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Font typeface="Euphemia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確率は下の表のようになる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。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よって、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出る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回数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の期待値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𝑋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は</m:t>
                      </m:r>
                    </m:oMath>
                  </m:oMathPara>
                </a14:m>
                <a:endParaRPr lang="ja-JP" altLang="en-US" sz="3200" dirty="0" smtClean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7" name="コンテンツ プレースホル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837" y="2636912"/>
                <a:ext cx="11017224" cy="101971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5507760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期待値の応用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>
              <a:xfrm>
                <a:off x="1701924" y="1556792"/>
                <a:ext cx="10250377" cy="506916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　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次の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２つの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場合のいずれかが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選べるとき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、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どちらを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選んだ方が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、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得られる金額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の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期待値が大きいか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。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e>
                      </m:d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確実に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30,000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円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得られる場合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e>
                      </m:d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40,000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円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得られる確率が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0.8 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で、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　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  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何も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得られない確率が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0.2 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である場合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e>
                      </m:d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を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選んだときの期待値は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30,000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円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e>
                      </m:d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を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選んだときの期待値は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40,000×0.8+0×0.2=32,000 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すなわち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32,000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円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よって、</m:t>
                      </m:r>
                      <m:d>
                        <m:d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e>
                      </m:d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を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選ぶ方が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期待値が大きい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。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01924" y="1556792"/>
                <a:ext cx="10250377" cy="506916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5857058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練習問題２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>
              <a:xfrm>
                <a:off x="1701924" y="1556792"/>
                <a:ext cx="10250377" cy="506916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　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次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の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３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つの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場合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の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中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で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、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得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られる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金額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の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期待値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が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最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も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大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きいのは</m:t>
                      </m:r>
                      <m:r>
                        <a:rPr lang="ja-JP" altLang="en-US" sz="3200" i="1">
                          <a:latin typeface="Cambria Math" panose="02040503050406030204" pitchFamily="18" charset="0"/>
                          <a:cs typeface="Times New Roman" pitchFamily="18" charset="0"/>
                        </a:rPr>
                        <m:t>どれか</m:t>
                      </m:r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。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e>
                      </m:d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確実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に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600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円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得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られる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場合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e>
                      </m:d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硬貨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を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１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枚投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げて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、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表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が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出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たら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1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,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000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円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、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　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  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裏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が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出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たら</m:t>
                      </m:r>
                      <m:r>
                        <a:rPr lang="en-US" altLang="ja-JP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500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円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得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られる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場合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</m:t>
                          </m:r>
                        </m:e>
                      </m:d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さいころを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１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回投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げて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、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200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円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に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出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た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目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　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  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を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掛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けた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金額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が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得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られる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場合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01924" y="1556792"/>
                <a:ext cx="10250377" cy="506916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9581884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練習問題２：解答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 2"/>
              <p:cNvSpPr>
                <a:spLocks noGrp="1"/>
              </p:cNvSpPr>
              <p:nvPr>
                <p:ph idx="1"/>
              </p:nvPr>
            </p:nvSpPr>
            <p:spPr>
              <a:xfrm>
                <a:off x="1197868" y="1556792"/>
                <a:ext cx="10754433" cy="5069160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　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e>
                      </m:d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の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期待値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は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600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円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e>
                      </m:d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の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期待値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は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、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　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 </m:t>
                      </m:r>
                      <m:f>
                        <m:f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×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1000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×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500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750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（</m:t>
                      </m:r>
                      <m:r>
                        <a:rPr lang="ja-JP" altLang="en-US" sz="320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円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）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3</m:t>
                          </m:r>
                        </m:e>
                      </m:d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の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期待値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は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、</m:t>
                      </m:r>
                    </m:oMath>
                  </m:oMathPara>
                </a14:m>
                <a:endParaRPr lang="en-US" altLang="ja-JP" sz="3200" i="1" dirty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　</m:t>
                      </m:r>
                      <m:r>
                        <a:rPr lang="en-US" altLang="ja-JP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f>
                        <m:f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×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200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×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400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+⋯+</m:t>
                      </m:r>
                      <m:f>
                        <m:fPr>
                          <m:ctrlP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fPr>
                        <m:num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3200" b="0" i="1" dirty="0" smtClean="0"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6</m:t>
                          </m:r>
                        </m:den>
                      </m:f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×</m:t>
                      </m:r>
                      <m:r>
                        <a:rPr lang="en-US" altLang="ja-JP" sz="3200" b="0" i="1" dirty="0" smtClean="0">
                          <a:latin typeface="Cambria Math" panose="02040503050406030204" pitchFamily="18" charset="0"/>
                          <a:cs typeface="Times New Roman" pitchFamily="18" charset="0"/>
                        </a:rPr>
                        <m:t>1200</m:t>
                      </m:r>
                      <m:r>
                        <a:rPr lang="en-US" altLang="ja-JP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=</m:t>
                      </m:r>
                      <m:r>
                        <a:rPr lang="en-US" altLang="ja-JP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700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（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円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）</m:t>
                      </m:r>
                    </m:oMath>
                  </m:oMathPara>
                </a14:m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ja-JP" sz="3200" i="1" dirty="0" smtClean="0"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よって</m:t>
                      </m:r>
                      <m:r>
                        <a:rPr lang="ja-JP" altLang="en-US" sz="3200" i="1" dirty="0">
                          <a:latin typeface="Cambria Math" panose="02040503050406030204" pitchFamily="18" charset="0"/>
                          <a:cs typeface="Times New Roman" pitchFamily="18" charset="0"/>
                        </a:rPr>
                        <m:t>、</m:t>
                      </m:r>
                      <m:d>
                        <m:dPr>
                          <m:ctrlPr>
                            <a:rPr lang="en-US" altLang="ja-JP" sz="32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</m:ctrlPr>
                        </m:dPr>
                        <m:e>
                          <m:r>
                            <a:rPr lang="en-US" altLang="ja-JP" sz="3200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itchFamily="18" charset="0"/>
                            </a:rPr>
                            <m:t>𝟐</m:t>
                          </m:r>
                        </m:e>
                      </m:d>
                      <m:r>
                        <a:rPr lang="en-US" altLang="ja-JP" sz="32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 </m:t>
                      </m:r>
                      <m:r>
                        <a:rPr lang="ja-JP" altLang="en-US" sz="32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の</m:t>
                      </m:r>
                      <m:r>
                        <a:rPr lang="ja-JP" altLang="en-US" sz="32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期待値</m:t>
                      </m:r>
                      <m:r>
                        <a:rPr lang="ja-JP" altLang="en-US" sz="32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が</m:t>
                      </m:r>
                      <m:r>
                        <a:rPr lang="ja-JP" altLang="en-US" sz="32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最</m:t>
                      </m:r>
                      <m:r>
                        <a:rPr lang="ja-JP" altLang="en-US" sz="32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も</m:t>
                      </m:r>
                      <m:r>
                        <a:rPr lang="ja-JP" altLang="en-US" sz="32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大</m:t>
                      </m:r>
                      <m:r>
                        <a:rPr lang="ja-JP" altLang="en-US" sz="32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きい</m:t>
                      </m:r>
                      <m:r>
                        <a:rPr lang="ja-JP" altLang="en-US" sz="3200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itchFamily="18" charset="0"/>
                        </a:rPr>
                        <m:t>。</m:t>
                      </m:r>
                    </m:oMath>
                  </m:oMathPara>
                </a14:m>
                <a:endParaRPr lang="en-US" altLang="ja-JP" sz="3200" b="1" i="1" dirty="0">
                  <a:solidFill>
                    <a:srgbClr val="FF0000"/>
                  </a:solidFill>
                  <a:latin typeface="Cambria Math" panose="02040503050406030204" pitchFamily="18" charset="0"/>
                  <a:cs typeface="Times New Roman" pitchFamily="18" charset="0"/>
                </a:endParaRPr>
              </a:p>
              <a:p>
                <a:pPr>
                  <a:buNone/>
                </a:pPr>
                <a:endParaRPr lang="en-US" altLang="ja-JP" sz="3200" i="1" dirty="0">
                  <a:latin typeface="Cambria Math" panose="02040503050406030204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コンテンツ プレースホル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97868" y="1556792"/>
                <a:ext cx="10754433" cy="5069160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8327825"/>
      </p:ext>
    </p:extLst>
  </p:cSld>
  <p:clrMapOvr>
    <a:masterClrMapping/>
  </p:clrMapOvr>
  <p:transition spd="med">
    <p:pull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787947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>
              <a:lumMod val="50000"/>
            </a:schemeClr>
          </a:solidFill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Math_16x9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E5292F0-C5C9-4F7B-BB09-E7C460630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TS102787947</Template>
  <TotalTime>0</TotalTime>
  <Words>159</Words>
  <Application>Microsoft Office PowerPoint</Application>
  <PresentationFormat>ユーザー設定</PresentationFormat>
  <Paragraphs>70</Paragraphs>
  <Slides>10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9" baseType="lpstr">
      <vt:lpstr>HGP創英角ﾎﾟｯﾌﾟ体</vt:lpstr>
      <vt:lpstr>HG丸ｺﾞｼｯｸM-PRO</vt:lpstr>
      <vt:lpstr>Meiryo UI</vt:lpstr>
      <vt:lpstr>Arial</vt:lpstr>
      <vt:lpstr>Cambria Math</vt:lpstr>
      <vt:lpstr>Euphemia</vt:lpstr>
      <vt:lpstr>Times New Roman</vt:lpstr>
      <vt:lpstr>TS102787947</vt:lpstr>
      <vt:lpstr>Microsoft Excel Worksheet</vt:lpstr>
      <vt:lpstr>数学Ｂ</vt:lpstr>
      <vt:lpstr>確率分布</vt:lpstr>
      <vt:lpstr>期待値(expectation)</vt:lpstr>
      <vt:lpstr>分散と標準偏差</vt:lpstr>
      <vt:lpstr>期待値：例題</vt:lpstr>
      <vt:lpstr>練習問題１</vt:lpstr>
      <vt:lpstr>期待値の応用</vt:lpstr>
      <vt:lpstr>練習問題２</vt:lpstr>
      <vt:lpstr>練習問題２：解答</vt:lpstr>
      <vt:lpstr>ギャンブルの期待値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2014-05-26T22:57:00Z</dcterms:created>
  <dcterms:modified xsi:type="dcterms:W3CDTF">2014-12-26T04:57:36Z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TC027879479991</vt:lpwstr>
  </property>
</Properties>
</file>